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432" y="-18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65"/>
              </a:lnSpc>
            </a:pPr>
            <a:r>
              <a:rPr spc="-5" dirty="0"/>
              <a:t>Prepared </a:t>
            </a:r>
            <a:r>
              <a:rPr spc="-10" dirty="0"/>
              <a:t>by: </a:t>
            </a:r>
            <a:r>
              <a:rPr spc="-5" dirty="0"/>
              <a:t>Ayad Q.</a:t>
            </a:r>
            <a:r>
              <a:rPr spc="35" dirty="0"/>
              <a:t> </a:t>
            </a:r>
            <a:r>
              <a:rPr spc="-5" dirty="0"/>
              <a:t>Abdulkareem</a:t>
            </a:r>
          </a:p>
          <a:p>
            <a:pPr marL="753110">
              <a:lnSpc>
                <a:spcPts val="1175"/>
              </a:lnSpc>
            </a:pPr>
            <a:r>
              <a:rPr spc="-5" dirty="0"/>
              <a:t>@October.2013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65"/>
              </a:lnSpc>
            </a:pPr>
            <a:r>
              <a:rPr spc="-5" dirty="0"/>
              <a:t>Prepared </a:t>
            </a:r>
            <a:r>
              <a:rPr spc="-10" dirty="0"/>
              <a:t>by: </a:t>
            </a:r>
            <a:r>
              <a:rPr spc="-5" dirty="0"/>
              <a:t>Ayad Q.</a:t>
            </a:r>
            <a:r>
              <a:rPr spc="35" dirty="0"/>
              <a:t> </a:t>
            </a:r>
            <a:r>
              <a:rPr spc="-5" dirty="0"/>
              <a:t>Abdulkareem</a:t>
            </a:r>
          </a:p>
          <a:p>
            <a:pPr marL="753110">
              <a:lnSpc>
                <a:spcPts val="1175"/>
              </a:lnSpc>
            </a:pPr>
            <a:r>
              <a:rPr spc="-5" dirty="0"/>
              <a:t>@October.2013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65"/>
              </a:lnSpc>
            </a:pPr>
            <a:r>
              <a:rPr spc="-5" dirty="0"/>
              <a:t>Prepared </a:t>
            </a:r>
            <a:r>
              <a:rPr spc="-10" dirty="0"/>
              <a:t>by: </a:t>
            </a:r>
            <a:r>
              <a:rPr spc="-5" dirty="0"/>
              <a:t>Ayad Q.</a:t>
            </a:r>
            <a:r>
              <a:rPr spc="35" dirty="0"/>
              <a:t> </a:t>
            </a:r>
            <a:r>
              <a:rPr spc="-5" dirty="0"/>
              <a:t>Abdulkareem</a:t>
            </a:r>
          </a:p>
          <a:p>
            <a:pPr marL="753110">
              <a:lnSpc>
                <a:spcPts val="1175"/>
              </a:lnSpc>
            </a:pPr>
            <a:r>
              <a:rPr spc="-5" dirty="0"/>
              <a:t>@October.2013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65"/>
              </a:lnSpc>
            </a:pPr>
            <a:r>
              <a:rPr spc="-5" dirty="0"/>
              <a:t>Prepared </a:t>
            </a:r>
            <a:r>
              <a:rPr spc="-10" dirty="0"/>
              <a:t>by: </a:t>
            </a:r>
            <a:r>
              <a:rPr spc="-5" dirty="0"/>
              <a:t>Ayad Q.</a:t>
            </a:r>
            <a:r>
              <a:rPr spc="35" dirty="0"/>
              <a:t> </a:t>
            </a:r>
            <a:r>
              <a:rPr spc="-5" dirty="0"/>
              <a:t>Abdulkareem</a:t>
            </a:r>
          </a:p>
          <a:p>
            <a:pPr marL="753110">
              <a:lnSpc>
                <a:spcPts val="1175"/>
              </a:lnSpc>
            </a:pPr>
            <a:r>
              <a:rPr spc="-5" dirty="0"/>
              <a:t>@October.2013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65"/>
              </a:lnSpc>
            </a:pPr>
            <a:r>
              <a:rPr spc="-5" dirty="0"/>
              <a:t>Prepared </a:t>
            </a:r>
            <a:r>
              <a:rPr spc="-10" dirty="0"/>
              <a:t>by: </a:t>
            </a:r>
            <a:r>
              <a:rPr spc="-5" dirty="0"/>
              <a:t>Ayad Q.</a:t>
            </a:r>
            <a:r>
              <a:rPr spc="35" dirty="0"/>
              <a:t> </a:t>
            </a:r>
            <a:r>
              <a:rPr spc="-5" dirty="0"/>
              <a:t>Abdulkareem</a:t>
            </a:r>
          </a:p>
          <a:p>
            <a:pPr marL="753110">
              <a:lnSpc>
                <a:spcPts val="1175"/>
              </a:lnSpc>
            </a:pPr>
            <a:r>
              <a:rPr spc="-5" dirty="0"/>
              <a:t>@October.2013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023484" y="9940600"/>
            <a:ext cx="1856104" cy="311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165"/>
              </a:lnSpc>
            </a:pPr>
            <a:r>
              <a:rPr spc="-5" dirty="0"/>
              <a:t>Prepared </a:t>
            </a:r>
            <a:r>
              <a:rPr spc="-10" dirty="0"/>
              <a:t>by: </a:t>
            </a:r>
            <a:r>
              <a:rPr spc="-5" dirty="0"/>
              <a:t>Ayad Q.</a:t>
            </a:r>
            <a:r>
              <a:rPr spc="35" dirty="0"/>
              <a:t> </a:t>
            </a:r>
            <a:r>
              <a:rPr spc="-5" dirty="0"/>
              <a:t>Abdulkareem</a:t>
            </a:r>
          </a:p>
          <a:p>
            <a:pPr marL="753110">
              <a:lnSpc>
                <a:spcPts val="1175"/>
              </a:lnSpc>
            </a:pPr>
            <a:r>
              <a:rPr spc="-5" dirty="0"/>
              <a:t>@October.2013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5532" y="9737455"/>
            <a:ext cx="3769995" cy="514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81075"/>
            <a:ext cx="6236970" cy="420878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26970" marR="230251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Antenna parameters</a:t>
            </a:r>
            <a:endParaRPr sz="100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algn="just" rtl="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Antenna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parameters</a:t>
            </a:r>
            <a:endParaRPr sz="1600">
              <a:latin typeface="Times New Roman"/>
              <a:cs typeface="Times New Roman"/>
            </a:endParaRPr>
          </a:p>
          <a:p>
            <a:pPr marL="12700" marR="382270" indent="541020" algn="just" rtl="0">
              <a:lnSpc>
                <a:spcPct val="1436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antenna parameters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describe the antenna performance, this  lecture introduce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specific definition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some </a:t>
            </a:r>
            <a:r>
              <a:rPr sz="1400" spc="-5" dirty="0">
                <a:latin typeface="Times New Roman"/>
                <a:cs typeface="Times New Roman"/>
              </a:rPr>
              <a:t>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these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parameters.</a:t>
            </a:r>
            <a:endParaRPr sz="1400">
              <a:latin typeface="Times New Roman"/>
              <a:cs typeface="Times New Roman"/>
            </a:endParaRPr>
          </a:p>
          <a:p>
            <a:pPr marL="12700" algn="just" rtl="0">
              <a:lnSpc>
                <a:spcPct val="100000"/>
              </a:lnSpc>
              <a:spcBef>
                <a:spcPts val="735"/>
              </a:spcBef>
            </a:pPr>
            <a:r>
              <a:rPr sz="1600" b="1" spc="-5" dirty="0">
                <a:latin typeface="Times New Roman"/>
                <a:cs typeface="Times New Roman"/>
              </a:rPr>
              <a:t>Radiation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Pattern</a:t>
            </a:r>
            <a:endParaRPr sz="1600">
              <a:latin typeface="Times New Roman"/>
              <a:cs typeface="Times New Roman"/>
            </a:endParaRPr>
          </a:p>
          <a:p>
            <a:pPr marL="12700" marR="5080" indent="457200" algn="just" rtl="0">
              <a:lnSpc>
                <a:spcPct val="1438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An antenna radiation pattern or </a:t>
            </a:r>
            <a:r>
              <a:rPr sz="1400" spc="-10" dirty="0">
                <a:latin typeface="Times New Roman"/>
                <a:cs typeface="Times New Roman"/>
              </a:rPr>
              <a:t>antenna </a:t>
            </a:r>
            <a:r>
              <a:rPr sz="1400" spc="-5" dirty="0">
                <a:latin typeface="Times New Roman"/>
                <a:cs typeface="Times New Roman"/>
              </a:rPr>
              <a:t>pattern is defined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graphical  representation of the radiation properties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antenna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function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space  coordinates.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most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cases,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radiation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determined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far-field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region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 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represented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function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directional coordinates. Radiation properties include  </a:t>
            </a:r>
            <a:r>
              <a:rPr sz="1400" dirty="0">
                <a:latin typeface="Times New Roman"/>
                <a:cs typeface="Times New Roman"/>
              </a:rPr>
              <a:t>power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flux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density,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radiation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intensity,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field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strength,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directivity,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phase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polarization.”  The radiation property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most </a:t>
            </a:r>
            <a:r>
              <a:rPr sz="1400" dirty="0">
                <a:latin typeface="Times New Roman"/>
                <a:cs typeface="Times New Roman"/>
              </a:rPr>
              <a:t>concern is the </a:t>
            </a:r>
            <a:r>
              <a:rPr sz="1400" spc="-5" dirty="0">
                <a:latin typeface="Times New Roman"/>
                <a:cs typeface="Times New Roman"/>
              </a:rPr>
              <a:t>two-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three dimensional spatial  distribution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radiated </a:t>
            </a:r>
            <a:r>
              <a:rPr sz="1400" dirty="0">
                <a:latin typeface="Times New Roman"/>
                <a:cs typeface="Times New Roman"/>
              </a:rPr>
              <a:t>energy as a </a:t>
            </a:r>
            <a:r>
              <a:rPr sz="1400" spc="-5" dirty="0">
                <a:latin typeface="Times New Roman"/>
                <a:cs typeface="Times New Roman"/>
              </a:rPr>
              <a:t>function of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observer’s position along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path </a:t>
            </a:r>
            <a:r>
              <a:rPr sz="1400" dirty="0">
                <a:latin typeface="Times New Roman"/>
                <a:cs typeface="Times New Roman"/>
              </a:rPr>
              <a:t>or  </a:t>
            </a:r>
            <a:r>
              <a:rPr sz="1400" spc="-5" dirty="0">
                <a:latin typeface="Times New Roman"/>
                <a:cs typeface="Times New Roman"/>
              </a:rPr>
              <a:t>surface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constant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radius.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98650" y="9437319"/>
            <a:ext cx="38538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(1): </a:t>
            </a:r>
            <a:r>
              <a:rPr sz="1400" spc="-5" dirty="0">
                <a:latin typeface="Times New Roman"/>
                <a:cs typeface="Times New Roman"/>
              </a:rPr>
              <a:t>Coordinate System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Antenna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Analysis.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6939" y="4785359"/>
            <a:ext cx="5745528" cy="4578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1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81075"/>
            <a:ext cx="6236970" cy="826643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26970" marR="230251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Antenna parameters</a:t>
            </a:r>
            <a:endParaRPr sz="1000">
              <a:latin typeface="Times New Roman"/>
              <a:cs typeface="Times New Roman"/>
            </a:endParaRPr>
          </a:p>
          <a:p>
            <a:pPr marL="12700" marR="281940" indent="359410" algn="l" rtl="0">
              <a:lnSpc>
                <a:spcPct val="143600"/>
              </a:lnSpc>
              <a:spcBef>
                <a:spcPts val="895"/>
              </a:spcBef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convenient set of coordinates is shown in Figure (1). </a:t>
            </a:r>
            <a:r>
              <a:rPr sz="1400" dirty="0">
                <a:latin typeface="Times New Roman"/>
                <a:cs typeface="Times New Roman"/>
              </a:rPr>
              <a:t>A trace of </a:t>
            </a:r>
            <a:r>
              <a:rPr sz="1400" spc="-5" dirty="0">
                <a:latin typeface="Times New Roman"/>
                <a:cs typeface="Times New Roman"/>
              </a:rPr>
              <a:t>the received  electric (magnetic) field </a:t>
            </a:r>
            <a:r>
              <a:rPr sz="1400" dirty="0">
                <a:latin typeface="Times New Roman"/>
                <a:cs typeface="Times New Roman"/>
              </a:rPr>
              <a:t>at a </a:t>
            </a:r>
            <a:r>
              <a:rPr sz="1400" spc="-5" dirty="0">
                <a:latin typeface="Times New Roman"/>
                <a:cs typeface="Times New Roman"/>
              </a:rPr>
              <a:t>constant radius </a:t>
            </a:r>
            <a:r>
              <a:rPr sz="1400" dirty="0">
                <a:latin typeface="Times New Roman"/>
                <a:cs typeface="Times New Roman"/>
              </a:rPr>
              <a:t>is called </a:t>
            </a:r>
            <a:r>
              <a:rPr sz="1400" spc="-5" dirty="0">
                <a:latin typeface="Times New Roman"/>
                <a:cs typeface="Times New Roman"/>
              </a:rPr>
              <a:t>the amplitude field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pattern.</a:t>
            </a:r>
            <a:endParaRPr sz="1400">
              <a:latin typeface="Times New Roman"/>
              <a:cs typeface="Times New Roman"/>
            </a:endParaRPr>
          </a:p>
          <a:p>
            <a:pPr marL="12700" marR="10795" indent="457200" algn="l" rtl="0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On the other hand,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graph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spatial variation of the power density along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constant radius is called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amplitude power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pattern.</a:t>
            </a:r>
            <a:endParaRPr sz="1400">
              <a:latin typeface="Times New Roman"/>
              <a:cs typeface="Times New Roman"/>
            </a:endParaRPr>
          </a:p>
          <a:p>
            <a:pPr marL="12700" marR="8890" indent="457200" algn="l" rtl="0">
              <a:lnSpc>
                <a:spcPts val="241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Often the field and power patterns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normalized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respect to their maximum  value, yielding normalized field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power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patterns.</a:t>
            </a:r>
            <a:endParaRPr sz="1400">
              <a:latin typeface="Times New Roman"/>
              <a:cs typeface="Times New Roman"/>
            </a:endParaRPr>
          </a:p>
          <a:p>
            <a:pPr marL="469900" algn="l" rtl="0">
              <a:lnSpc>
                <a:spcPct val="100000"/>
              </a:lnSpc>
              <a:spcBef>
                <a:spcPts val="530"/>
              </a:spcBef>
            </a:pPr>
            <a:r>
              <a:rPr sz="1400" spc="-5" dirty="0">
                <a:latin typeface="Times New Roman"/>
                <a:cs typeface="Times New Roman"/>
              </a:rPr>
              <a:t>Also,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power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patterns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usually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plotted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logarithmic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scale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more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commonly</a:t>
            </a:r>
            <a:endParaRPr sz="1400">
              <a:latin typeface="Times New Roman"/>
              <a:cs typeface="Times New Roman"/>
            </a:endParaRPr>
          </a:p>
          <a:p>
            <a:pPr marL="12700" marR="7620" algn="just" rtl="0">
              <a:lnSpc>
                <a:spcPct val="143600"/>
              </a:lnSpc>
              <a:spcBef>
                <a:spcPts val="15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decibels (dB). This scale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usually desirable because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logarithmic scale can  accentuate in more details those parts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pattern that have </a:t>
            </a:r>
            <a:r>
              <a:rPr sz="1400" dirty="0">
                <a:latin typeface="Times New Roman"/>
                <a:cs typeface="Times New Roman"/>
              </a:rPr>
              <a:t>very low </a:t>
            </a:r>
            <a:r>
              <a:rPr sz="1400" spc="-5" dirty="0">
                <a:latin typeface="Times New Roman"/>
                <a:cs typeface="Times New Roman"/>
              </a:rPr>
              <a:t>values, which  later we will refer to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minor lobes. For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antenna,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92405" marR="6350" indent="-180340" algn="l" rtl="0">
              <a:lnSpc>
                <a:spcPct val="144300"/>
              </a:lnSpc>
              <a:spcBef>
                <a:spcPts val="85"/>
              </a:spcBef>
              <a:buFont typeface="Symbol"/>
              <a:buChar char=""/>
              <a:tabLst>
                <a:tab pos="193040" algn="l"/>
              </a:tabLst>
            </a:pPr>
            <a:r>
              <a:rPr sz="1400" spc="-5" dirty="0">
                <a:latin typeface="Times New Roman"/>
                <a:cs typeface="Times New Roman"/>
              </a:rPr>
              <a:t>Field pattern </a:t>
            </a:r>
            <a:r>
              <a:rPr sz="1400" dirty="0">
                <a:latin typeface="Times New Roman"/>
                <a:cs typeface="Times New Roman"/>
              </a:rPr>
              <a:t>:( </a:t>
            </a:r>
            <a:r>
              <a:rPr sz="1400" spc="-5" dirty="0">
                <a:latin typeface="Times New Roman"/>
                <a:cs typeface="Times New Roman"/>
              </a:rPr>
              <a:t>in linear scale) typically represents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plot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magnitude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 electric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magnetic field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function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angular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space.</a:t>
            </a:r>
            <a:endParaRPr sz="1400">
              <a:latin typeface="Times New Roman"/>
              <a:cs typeface="Times New Roman"/>
            </a:endParaRPr>
          </a:p>
          <a:p>
            <a:pPr marL="192405" marR="12065" indent="-180340" algn="l" rtl="0">
              <a:lnSpc>
                <a:spcPct val="144300"/>
              </a:lnSpc>
              <a:spcBef>
                <a:spcPts val="80"/>
              </a:spcBef>
              <a:buFont typeface="Symbol"/>
              <a:buChar char=""/>
              <a:tabLst>
                <a:tab pos="193040" algn="l"/>
              </a:tabLst>
            </a:pPr>
            <a:r>
              <a:rPr sz="1400" dirty="0">
                <a:latin typeface="Times New Roman"/>
                <a:cs typeface="Times New Roman"/>
              </a:rPr>
              <a:t>Power </a:t>
            </a:r>
            <a:r>
              <a:rPr sz="1400" spc="-5" dirty="0">
                <a:latin typeface="Times New Roman"/>
                <a:cs typeface="Times New Roman"/>
              </a:rPr>
              <a:t>pattern </a:t>
            </a:r>
            <a:r>
              <a:rPr sz="1400" dirty="0">
                <a:latin typeface="Times New Roman"/>
                <a:cs typeface="Times New Roman"/>
              </a:rPr>
              <a:t>:( </a:t>
            </a:r>
            <a:r>
              <a:rPr sz="1400" spc="-5" dirty="0">
                <a:latin typeface="Times New Roman"/>
                <a:cs typeface="Times New Roman"/>
              </a:rPr>
              <a:t>in linear scale) typically </a:t>
            </a:r>
            <a:r>
              <a:rPr sz="1400" dirty="0">
                <a:latin typeface="Times New Roman"/>
                <a:cs typeface="Times New Roman"/>
              </a:rPr>
              <a:t>represents a </a:t>
            </a:r>
            <a:r>
              <a:rPr sz="1400" spc="-5" dirty="0">
                <a:latin typeface="Times New Roman"/>
                <a:cs typeface="Times New Roman"/>
              </a:rPr>
              <a:t>plot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square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 magnitude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electric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magnetic field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function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angular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space.</a:t>
            </a:r>
            <a:endParaRPr sz="1400">
              <a:latin typeface="Times New Roman"/>
              <a:cs typeface="Times New Roman"/>
            </a:endParaRPr>
          </a:p>
          <a:p>
            <a:pPr marL="192405" marR="9525" indent="-180340" algn="l" rtl="0">
              <a:lnSpc>
                <a:spcPct val="143600"/>
              </a:lnSpc>
              <a:spcBef>
                <a:spcPts val="100"/>
              </a:spcBef>
              <a:buFont typeface="Symbol"/>
              <a:buChar char=""/>
              <a:tabLst>
                <a:tab pos="193040" algn="l"/>
              </a:tabLst>
            </a:pPr>
            <a:r>
              <a:rPr sz="1400" dirty="0">
                <a:latin typeface="Times New Roman"/>
                <a:cs typeface="Times New Roman"/>
              </a:rPr>
              <a:t>Power </a:t>
            </a:r>
            <a:r>
              <a:rPr sz="1400" spc="-5" dirty="0">
                <a:latin typeface="Times New Roman"/>
                <a:cs typeface="Times New Roman"/>
              </a:rPr>
              <a:t>pattern :( in dB) represents the magnitude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electric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magnetic </a:t>
            </a:r>
            <a:r>
              <a:rPr sz="1400" spc="-10" dirty="0">
                <a:latin typeface="Times New Roman"/>
                <a:cs typeface="Times New Roman"/>
              </a:rPr>
              <a:t>field, </a:t>
            </a:r>
            <a:r>
              <a:rPr sz="1400" spc="-5" dirty="0">
                <a:latin typeface="Times New Roman"/>
                <a:cs typeface="Times New Roman"/>
              </a:rPr>
              <a:t>in  decibels,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10" dirty="0">
                <a:latin typeface="Times New Roman"/>
                <a:cs typeface="Times New Roman"/>
              </a:rPr>
              <a:t>function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angular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space.</a:t>
            </a:r>
            <a:endParaRPr sz="1400">
              <a:latin typeface="Times New Roman"/>
              <a:cs typeface="Times New Roman"/>
            </a:endParaRPr>
          </a:p>
          <a:p>
            <a:pPr marL="12700" marR="5080" indent="457200" algn="l" rtl="0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demonstrate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this,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two-dimensional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normalized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field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(plotted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linear scale), power pattern (plotted in linear </a:t>
            </a:r>
            <a:r>
              <a:rPr sz="1400" dirty="0">
                <a:latin typeface="Times New Roman"/>
                <a:cs typeface="Times New Roman"/>
              </a:rPr>
              <a:t>scale), </a:t>
            </a:r>
            <a:r>
              <a:rPr sz="1400" spc="-5" dirty="0">
                <a:latin typeface="Times New Roman"/>
                <a:cs typeface="Times New Roman"/>
              </a:rPr>
              <a:t>and power pattern (plotted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on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logarithmic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dB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scale)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specific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isotropic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sources,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shown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Figure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(2).</a:t>
            </a:r>
            <a:endParaRPr sz="1400">
              <a:latin typeface="Times New Roman"/>
              <a:cs typeface="Times New Roman"/>
            </a:endParaRPr>
          </a:p>
          <a:p>
            <a:pPr marL="12700" marR="5080" indent="457200" algn="l" rtl="0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To find the points where the pattern achieves its half-power points, relative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 maximum </a:t>
            </a:r>
            <a:r>
              <a:rPr sz="1400" dirty="0">
                <a:latin typeface="Times New Roman"/>
                <a:cs typeface="Times New Roman"/>
              </a:rPr>
              <a:t>value of </a:t>
            </a:r>
            <a:r>
              <a:rPr sz="1400" spc="-5" dirty="0">
                <a:latin typeface="Times New Roman"/>
                <a:cs typeface="Times New Roman"/>
              </a:rPr>
              <a:t>the pattern, you set the </a:t>
            </a:r>
            <a:r>
              <a:rPr sz="1400" spc="5" dirty="0">
                <a:latin typeface="Times New Roman"/>
                <a:cs typeface="Times New Roman"/>
              </a:rPr>
              <a:t>value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92405" indent="-180340" algn="l" rtl="0">
              <a:lnSpc>
                <a:spcPct val="100000"/>
              </a:lnSpc>
              <a:spcBef>
                <a:spcPts val="835"/>
              </a:spcBef>
              <a:buSzPct val="114285"/>
              <a:buFont typeface="Symbol"/>
              <a:buChar char=""/>
              <a:tabLst>
                <a:tab pos="193040" algn="l"/>
              </a:tabLst>
            </a:pPr>
            <a:r>
              <a:rPr sz="1400" spc="-5" dirty="0">
                <a:latin typeface="Times New Roman"/>
                <a:cs typeface="Times New Roman"/>
              </a:rPr>
              <a:t>Field pattern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0.707 </a:t>
            </a:r>
            <a:r>
              <a:rPr sz="1400" dirty="0">
                <a:latin typeface="Times New Roman"/>
                <a:cs typeface="Times New Roman"/>
              </a:rPr>
              <a:t>value of </a:t>
            </a:r>
            <a:r>
              <a:rPr sz="1400" spc="-5" dirty="0">
                <a:latin typeface="Times New Roman"/>
                <a:cs typeface="Times New Roman"/>
              </a:rPr>
              <a:t>its </a:t>
            </a:r>
            <a:r>
              <a:rPr sz="1400" spc="-10" dirty="0">
                <a:latin typeface="Times New Roman"/>
                <a:cs typeface="Times New Roman"/>
              </a:rPr>
              <a:t>maximum,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shown in Figure </a:t>
            </a:r>
            <a:r>
              <a:rPr sz="1400" spc="10" dirty="0">
                <a:latin typeface="Times New Roman"/>
                <a:cs typeface="Times New Roman"/>
              </a:rPr>
              <a:t>(2-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a)</a:t>
            </a:r>
            <a:endParaRPr sz="1400">
              <a:latin typeface="Times New Roman"/>
              <a:cs typeface="Times New Roman"/>
            </a:endParaRPr>
          </a:p>
          <a:p>
            <a:pPr marL="193040" marR="592455" indent="-193040" algn="l" rtl="0">
              <a:lnSpc>
                <a:spcPct val="144300"/>
              </a:lnSpc>
              <a:spcBef>
                <a:spcPts val="290"/>
              </a:spcBef>
              <a:buSzPct val="114285"/>
              <a:buFont typeface="Symbol"/>
              <a:buChar char=""/>
              <a:tabLst>
                <a:tab pos="193040" algn="l"/>
              </a:tabLst>
            </a:pPr>
            <a:r>
              <a:rPr sz="1400" dirty="0">
                <a:latin typeface="Times New Roman"/>
                <a:cs typeface="Times New Roman"/>
              </a:rPr>
              <a:t>Power </a:t>
            </a:r>
            <a:r>
              <a:rPr sz="1400" spc="-5" dirty="0">
                <a:latin typeface="Times New Roman"/>
                <a:cs typeface="Times New Roman"/>
              </a:rPr>
              <a:t>pattern (in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linear scale)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its </a:t>
            </a:r>
            <a:r>
              <a:rPr sz="1400" dirty="0">
                <a:latin typeface="Times New Roman"/>
                <a:cs typeface="Times New Roman"/>
              </a:rPr>
              <a:t>0.5 </a:t>
            </a:r>
            <a:r>
              <a:rPr sz="1400" spc="-5" dirty="0">
                <a:latin typeface="Times New Roman"/>
                <a:cs typeface="Times New Roman"/>
              </a:rPr>
              <a:t>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its maximum,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shown in  </a:t>
            </a:r>
            <a:r>
              <a:rPr sz="1400" dirty="0">
                <a:latin typeface="Times New Roman"/>
                <a:cs typeface="Times New Roman"/>
              </a:rPr>
              <a:t>Figure </a:t>
            </a:r>
            <a:r>
              <a:rPr sz="1400" spc="-5" dirty="0">
                <a:latin typeface="Times New Roman"/>
                <a:cs typeface="Times New Roman"/>
              </a:rPr>
              <a:t>(2-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b).</a:t>
            </a:r>
            <a:endParaRPr sz="1400">
              <a:latin typeface="Times New Roman"/>
              <a:cs typeface="Times New Roman"/>
            </a:endParaRPr>
          </a:p>
          <a:p>
            <a:pPr marL="192405" indent="-180340" algn="l" rtl="0">
              <a:lnSpc>
                <a:spcPct val="100000"/>
              </a:lnSpc>
              <a:spcBef>
                <a:spcPts val="1030"/>
              </a:spcBef>
              <a:buSzPct val="114285"/>
              <a:buFont typeface="Symbol"/>
              <a:buChar char=""/>
              <a:tabLst>
                <a:tab pos="193040" algn="l"/>
              </a:tabLst>
            </a:pPr>
            <a:r>
              <a:rPr sz="1400" dirty="0">
                <a:latin typeface="Times New Roman"/>
                <a:cs typeface="Times New Roman"/>
              </a:rPr>
              <a:t>Power </a:t>
            </a:r>
            <a:r>
              <a:rPr sz="1400" spc="-5" dirty="0">
                <a:latin typeface="Times New Roman"/>
                <a:cs typeface="Times New Roman"/>
              </a:rPr>
              <a:t>pattern (in dB) </a:t>
            </a:r>
            <a:r>
              <a:rPr sz="1400" dirty="0">
                <a:latin typeface="Times New Roman"/>
                <a:cs typeface="Times New Roman"/>
              </a:rPr>
              <a:t>at −3 dB </a:t>
            </a:r>
            <a:r>
              <a:rPr sz="1400" spc="-5" dirty="0">
                <a:latin typeface="Times New Roman"/>
                <a:cs typeface="Times New Roman"/>
              </a:rPr>
              <a:t>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its maximum, </a:t>
            </a:r>
            <a:r>
              <a:rPr sz="1400" dirty="0">
                <a:latin typeface="Times New Roman"/>
                <a:cs typeface="Times New Roman"/>
              </a:rPr>
              <a:t>as shown in </a:t>
            </a:r>
            <a:r>
              <a:rPr sz="1400" spc="-5" dirty="0">
                <a:latin typeface="Times New Roman"/>
                <a:cs typeface="Times New Roman"/>
              </a:rPr>
              <a:t>Figure (2-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2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Antenna parameters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/>
          <p:nvPr/>
        </p:nvSpPr>
        <p:spPr>
          <a:xfrm>
            <a:off x="987044" y="1059179"/>
            <a:ext cx="1677528" cy="32354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40864" y="4059935"/>
            <a:ext cx="2346960" cy="33162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41291" y="995171"/>
            <a:ext cx="2042160" cy="32994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68196" y="4707635"/>
            <a:ext cx="393191" cy="2819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47189" y="4683378"/>
            <a:ext cx="22352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(a)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75503" y="4652771"/>
            <a:ext cx="394715" cy="2819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55133" y="4628514"/>
            <a:ext cx="23431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spc="5" dirty="0">
                <a:latin typeface="Times New Roman"/>
                <a:cs typeface="Times New Roman"/>
              </a:rPr>
              <a:t>b</a:t>
            </a:r>
            <a:r>
              <a:rPr sz="140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31464" y="7434071"/>
            <a:ext cx="393191" cy="2834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47772" y="7604759"/>
            <a:ext cx="1397508" cy="2819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6627" y="7408926"/>
            <a:ext cx="6235700" cy="159004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381250" marR="3128010" indent="340995" algn="l" rtl="0">
              <a:lnSpc>
                <a:spcPts val="1360"/>
              </a:lnSpc>
              <a:spcBef>
                <a:spcPts val="415"/>
              </a:spcBef>
            </a:pPr>
            <a:r>
              <a:rPr sz="1400" dirty="0">
                <a:latin typeface="Times New Roman"/>
                <a:cs typeface="Times New Roman"/>
              </a:rPr>
              <a:t>(c)  Figure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(2)</a:t>
            </a:r>
            <a:endParaRPr sz="1400">
              <a:latin typeface="Times New Roman"/>
              <a:cs typeface="Times New Roman"/>
            </a:endParaRPr>
          </a:p>
          <a:p>
            <a:pPr marR="8255" algn="l" rtl="0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practice, the three-dimensional pattern is measured and recorded </a:t>
            </a: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series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R="5080" algn="l" rtl="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two-dimensional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patterns.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However,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most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practical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applications,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few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plots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5080" algn="l" rtl="0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pattern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function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i="1" dirty="0">
                <a:latin typeface="Times New Roman"/>
                <a:cs typeface="Times New Roman"/>
              </a:rPr>
              <a:t>θ </a:t>
            </a:r>
            <a:r>
              <a:rPr sz="1400" spc="-5" dirty="0">
                <a:latin typeface="Times New Roman"/>
                <a:cs typeface="Times New Roman"/>
              </a:rPr>
              <a:t>for some particular values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i="1" dirty="0">
                <a:latin typeface="Times New Roman"/>
                <a:cs typeface="Times New Roman"/>
              </a:rPr>
              <a:t>φ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plus </a:t>
            </a:r>
            <a:r>
              <a:rPr sz="1400" dirty="0">
                <a:latin typeface="Times New Roman"/>
                <a:cs typeface="Times New Roman"/>
              </a:rPr>
              <a:t>a few </a:t>
            </a:r>
            <a:r>
              <a:rPr sz="1400" spc="-5" dirty="0">
                <a:latin typeface="Times New Roman"/>
                <a:cs typeface="Times New Roman"/>
              </a:rPr>
              <a:t>plots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function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i="1" dirty="0">
                <a:latin typeface="Times New Roman"/>
                <a:cs typeface="Times New Roman"/>
              </a:rPr>
              <a:t>φ </a:t>
            </a:r>
            <a:r>
              <a:rPr sz="1400" spc="-5" dirty="0">
                <a:latin typeface="Times New Roman"/>
                <a:cs typeface="Times New Roman"/>
              </a:rPr>
              <a:t>for </a:t>
            </a:r>
            <a:r>
              <a:rPr sz="1400" spc="-10" dirty="0">
                <a:latin typeface="Times New Roman"/>
                <a:cs typeface="Times New Roman"/>
              </a:rPr>
              <a:t>some </a:t>
            </a:r>
            <a:r>
              <a:rPr sz="1400" spc="-5" dirty="0">
                <a:latin typeface="Times New Roman"/>
                <a:cs typeface="Times New Roman"/>
              </a:rPr>
              <a:t>particular values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i="1" spc="-5" dirty="0">
                <a:latin typeface="Times New Roman"/>
                <a:cs typeface="Times New Roman"/>
              </a:rPr>
              <a:t>θ</a:t>
            </a:r>
            <a:r>
              <a:rPr sz="1400" spc="-5" dirty="0">
                <a:latin typeface="Times New Roman"/>
                <a:cs typeface="Times New Roman"/>
              </a:rPr>
              <a:t>, give most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useful and needed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information.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3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927" y="481075"/>
            <a:ext cx="6262370" cy="7251216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39670" marR="231521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Antenna parameters</a:t>
            </a:r>
            <a:endParaRPr sz="1000" dirty="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4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205104" algn="l" rtl="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Beamwidth</a:t>
            </a:r>
            <a:endParaRPr sz="1400" dirty="0">
              <a:latin typeface="Times New Roman"/>
              <a:cs typeface="Times New Roman"/>
            </a:endParaRPr>
          </a:p>
          <a:p>
            <a:pPr marL="25400" marR="24130" indent="457200" algn="just" rtl="0">
              <a:lnSpc>
                <a:spcPts val="2410"/>
              </a:lnSpc>
              <a:spcBef>
                <a:spcPts val="180"/>
              </a:spcBef>
            </a:pPr>
            <a:r>
              <a:rPr sz="1400" spc="-5" dirty="0">
                <a:latin typeface="Times New Roman"/>
                <a:cs typeface="Times New Roman"/>
              </a:rPr>
              <a:t>Associated with the pattern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antenna is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parameter designated </a:t>
            </a:r>
            <a:r>
              <a:rPr sz="1400" spc="-10" dirty="0">
                <a:latin typeface="Times New Roman"/>
                <a:cs typeface="Times New Roman"/>
              </a:rPr>
              <a:t>as  </a:t>
            </a:r>
            <a:r>
              <a:rPr sz="1400" spc="-5" dirty="0">
                <a:latin typeface="Times New Roman"/>
                <a:cs typeface="Times New Roman"/>
              </a:rPr>
              <a:t>Beamwidth.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beamwidth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defined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angular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separation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between</a:t>
            </a:r>
            <a:endParaRPr sz="1400" dirty="0">
              <a:latin typeface="Times New Roman"/>
              <a:cs typeface="Times New Roman"/>
            </a:endParaRPr>
          </a:p>
          <a:p>
            <a:pPr marL="25400" marR="22860" algn="just" rtl="0">
              <a:lnSpc>
                <a:spcPts val="241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two identical points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opposite side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pattern maximum. </a:t>
            </a:r>
            <a:r>
              <a:rPr sz="1400" dirty="0">
                <a:latin typeface="Times New Roman"/>
                <a:cs typeface="Times New Roman"/>
              </a:rPr>
              <a:t>In an </a:t>
            </a:r>
            <a:r>
              <a:rPr sz="1400" spc="-5" dirty="0">
                <a:latin typeface="Times New Roman"/>
                <a:cs typeface="Times New Roman"/>
              </a:rPr>
              <a:t>antenna pattern,  there </a:t>
            </a:r>
            <a:r>
              <a:rPr sz="1400" dirty="0">
                <a:latin typeface="Times New Roman"/>
                <a:cs typeface="Times New Roman"/>
              </a:rPr>
              <a:t>are a </a:t>
            </a:r>
            <a:r>
              <a:rPr sz="1400" spc="-5" dirty="0">
                <a:latin typeface="Times New Roman"/>
                <a:cs typeface="Times New Roman"/>
              </a:rPr>
              <a:t>number of </a:t>
            </a:r>
            <a:r>
              <a:rPr sz="1400" dirty="0">
                <a:latin typeface="Times New Roman"/>
                <a:cs typeface="Times New Roman"/>
              </a:rPr>
              <a:t>beam </a:t>
            </a:r>
            <a:r>
              <a:rPr sz="1400" spc="-5" dirty="0">
                <a:latin typeface="Times New Roman"/>
                <a:cs typeface="Times New Roman"/>
              </a:rPr>
              <a:t>widths. One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most widely </a:t>
            </a:r>
            <a:r>
              <a:rPr sz="1400" dirty="0">
                <a:latin typeface="Times New Roman"/>
                <a:cs typeface="Times New Roman"/>
              </a:rPr>
              <a:t>used </a:t>
            </a:r>
            <a:r>
              <a:rPr sz="1400" spc="-5" dirty="0">
                <a:latin typeface="Times New Roman"/>
                <a:cs typeface="Times New Roman"/>
              </a:rPr>
              <a:t>beam widths is the  Half-Power Beamwidth (HPBW), which is defined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IEEE </a:t>
            </a:r>
            <a:r>
              <a:rPr sz="1400" dirty="0">
                <a:latin typeface="Times New Roman"/>
                <a:cs typeface="Times New Roman"/>
              </a:rPr>
              <a:t>as: </a:t>
            </a:r>
            <a:r>
              <a:rPr sz="1400" spc="-10" dirty="0">
                <a:latin typeface="Times New Roman"/>
                <a:cs typeface="Times New Roman"/>
              </a:rPr>
              <a:t>“In </a:t>
            </a:r>
            <a:r>
              <a:rPr sz="1400" dirty="0">
                <a:latin typeface="Times New Roman"/>
                <a:cs typeface="Times New Roman"/>
              </a:rPr>
              <a:t>a plane </a:t>
            </a:r>
            <a:r>
              <a:rPr sz="1400" spc="-5" dirty="0">
                <a:latin typeface="Times New Roman"/>
                <a:cs typeface="Times New Roman"/>
              </a:rPr>
              <a:t>containing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direction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maximum </a:t>
            </a:r>
            <a:r>
              <a:rPr sz="1400" dirty="0">
                <a:latin typeface="Times New Roman"/>
                <a:cs typeface="Times New Roman"/>
              </a:rPr>
              <a:t>of a </a:t>
            </a:r>
            <a:r>
              <a:rPr sz="1400" spc="-5" dirty="0">
                <a:latin typeface="Times New Roman"/>
                <a:cs typeface="Times New Roman"/>
              </a:rPr>
              <a:t>beam, the angle between the two directions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which</a:t>
            </a:r>
            <a:endParaRPr sz="1400" dirty="0">
              <a:latin typeface="Times New Roman"/>
              <a:cs typeface="Times New Roman"/>
            </a:endParaRPr>
          </a:p>
          <a:p>
            <a:pPr marL="25400" algn="just" rtl="0">
              <a:lnSpc>
                <a:spcPct val="100000"/>
              </a:lnSpc>
              <a:spcBef>
                <a:spcPts val="550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radiation </a:t>
            </a:r>
            <a:r>
              <a:rPr sz="1400" spc="-5" dirty="0">
                <a:latin typeface="Times New Roman"/>
                <a:cs typeface="Times New Roman"/>
              </a:rPr>
              <a:t>intensity </a:t>
            </a:r>
            <a:r>
              <a:rPr sz="1400" dirty="0">
                <a:latin typeface="Times New Roman"/>
                <a:cs typeface="Times New Roman"/>
              </a:rPr>
              <a:t>is one-half </a:t>
            </a:r>
            <a:r>
              <a:rPr sz="1400" spc="-5" dirty="0">
                <a:latin typeface="Times New Roman"/>
                <a:cs typeface="Times New Roman"/>
              </a:rPr>
              <a:t>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beam.”</a:t>
            </a:r>
            <a:endParaRPr sz="1400" dirty="0">
              <a:latin typeface="Times New Roman"/>
              <a:cs typeface="Times New Roman"/>
            </a:endParaRPr>
          </a:p>
          <a:p>
            <a:pPr marL="25400" marR="18415" indent="457200" algn="just" rtl="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Another important beamwidth is the angular </a:t>
            </a:r>
            <a:r>
              <a:rPr sz="1400" dirty="0">
                <a:latin typeface="Times New Roman"/>
                <a:cs typeface="Times New Roman"/>
              </a:rPr>
              <a:t>separation </a:t>
            </a:r>
            <a:r>
              <a:rPr sz="1400" spc="-5" dirty="0">
                <a:latin typeface="Times New Roman"/>
                <a:cs typeface="Times New Roman"/>
              </a:rPr>
              <a:t>between the first nulls </a:t>
            </a:r>
            <a:r>
              <a:rPr sz="1400" dirty="0">
                <a:latin typeface="Times New Roman"/>
                <a:cs typeface="Times New Roman"/>
              </a:rPr>
              <a:t>of  the </a:t>
            </a:r>
            <a:r>
              <a:rPr sz="1400" spc="-5" dirty="0">
                <a:latin typeface="Times New Roman"/>
                <a:cs typeface="Times New Roman"/>
              </a:rPr>
              <a:t>pattern, and it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referred to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First-Null Beamwidth (FNBW). </a:t>
            </a:r>
            <a:r>
              <a:rPr sz="1400" dirty="0">
                <a:latin typeface="Times New Roman"/>
                <a:cs typeface="Times New Roman"/>
              </a:rPr>
              <a:t>Both </a:t>
            </a:r>
            <a:r>
              <a:rPr sz="1400" spc="-5" dirty="0">
                <a:latin typeface="Times New Roman"/>
                <a:cs typeface="Times New Roman"/>
              </a:rPr>
              <a:t>the HPBW  and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FNBW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demonstrated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Figure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(2.3).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Other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beamwidths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those  where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−10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dB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from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maximum,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any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other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value.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However,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practice,</a:t>
            </a:r>
            <a:endParaRPr sz="1400" dirty="0">
              <a:latin typeface="Times New Roman"/>
              <a:cs typeface="Times New Roman"/>
            </a:endParaRPr>
          </a:p>
          <a:p>
            <a:pPr marL="25400" algn="just" rtl="0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Times New Roman"/>
                <a:cs typeface="Times New Roman"/>
              </a:rPr>
              <a:t>the term </a:t>
            </a:r>
            <a:r>
              <a:rPr sz="1400" spc="-5" dirty="0">
                <a:latin typeface="Times New Roman"/>
                <a:cs typeface="Times New Roman"/>
              </a:rPr>
              <a:t>beamwidth, with no other identification, usually </a:t>
            </a:r>
            <a:r>
              <a:rPr sz="1400" dirty="0">
                <a:latin typeface="Times New Roman"/>
                <a:cs typeface="Times New Roman"/>
              </a:rPr>
              <a:t>refers to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HPBW.</a:t>
            </a:r>
            <a:endParaRPr sz="1400" dirty="0">
              <a:latin typeface="Times New Roman"/>
              <a:cs typeface="Times New Roman"/>
            </a:endParaRPr>
          </a:p>
          <a:p>
            <a:pPr marL="25400" marR="17780" indent="457200" algn="just" rtl="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beamwidth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very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important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figure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merit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often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used 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trade-off between it and the side lobe level; that is,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beamwidth decreases, the  side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lobe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increases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vice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versa.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addition,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beamwidth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also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used</a:t>
            </a:r>
            <a:endParaRPr sz="1400" dirty="0">
              <a:latin typeface="Times New Roman"/>
              <a:cs typeface="Times New Roman"/>
            </a:endParaRPr>
          </a:p>
          <a:p>
            <a:pPr marL="25400" marR="24130" algn="just" rtl="0">
              <a:lnSpc>
                <a:spcPct val="1436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describe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resolution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capabilities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distinguish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between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two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adjacent  radiating sources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radar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targets.</a:t>
            </a:r>
            <a:endParaRPr sz="1400" dirty="0">
              <a:latin typeface="Times New Roman"/>
              <a:cs typeface="Times New Roman"/>
            </a:endParaRPr>
          </a:p>
          <a:p>
            <a:pPr marL="25400" marR="18415" indent="457200" algn="just" rtl="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half-power beamwidth is the angular separation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points where the </a:t>
            </a:r>
            <a:r>
              <a:rPr sz="1400" spc="-10" dirty="0">
                <a:latin typeface="Times New Roman"/>
                <a:cs typeface="Times New Roman"/>
              </a:rPr>
              <a:t>main  </a:t>
            </a:r>
            <a:r>
              <a:rPr sz="1400" dirty="0">
                <a:latin typeface="Times New Roman"/>
                <a:cs typeface="Times New Roman"/>
              </a:rPr>
              <a:t>beam of the </a:t>
            </a:r>
            <a:r>
              <a:rPr sz="1400" spc="-5" dirty="0">
                <a:latin typeface="Times New Roman"/>
                <a:cs typeface="Times New Roman"/>
              </a:rPr>
              <a:t>power pattern equals one-half.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Hence</a:t>
            </a:r>
          </a:p>
          <a:p>
            <a:pPr algn="l" rtl="0">
              <a:lnSpc>
                <a:spcPct val="100000"/>
              </a:lnSpc>
              <a:spcBef>
                <a:spcPts val="3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" algn="ctr" rtl="0">
              <a:lnSpc>
                <a:spcPct val="100000"/>
              </a:lnSpc>
            </a:pPr>
            <a:r>
              <a:rPr sz="2700" spc="-7" baseline="10802" dirty="0">
                <a:latin typeface="Times New Roman"/>
                <a:cs typeface="Times New Roman"/>
              </a:rPr>
              <a:t>H P </a:t>
            </a:r>
            <a:r>
              <a:rPr sz="2700" baseline="10802" dirty="0">
                <a:latin typeface="Times New Roman"/>
                <a:cs typeface="Times New Roman"/>
              </a:rPr>
              <a:t>= </a:t>
            </a:r>
            <a:r>
              <a:rPr sz="2700" spc="-7" baseline="10802" dirty="0">
                <a:latin typeface="Cambria Math"/>
                <a:cs typeface="Cambria Math"/>
              </a:rPr>
              <a:t>|𝜃</a:t>
            </a:r>
            <a:r>
              <a:rPr sz="1300" spc="-5" dirty="0">
                <a:latin typeface="Cambria Math"/>
                <a:cs typeface="Cambria Math"/>
              </a:rPr>
              <a:t>𝐻𝑃 </a:t>
            </a:r>
            <a:r>
              <a:rPr sz="1300" spc="55" dirty="0">
                <a:latin typeface="Cambria Math"/>
                <a:cs typeface="Cambria Math"/>
              </a:rPr>
              <a:t>𝑙𝑒𝑓𝑡 </a:t>
            </a:r>
            <a:r>
              <a:rPr sz="2700" baseline="10802" dirty="0">
                <a:latin typeface="Cambria Math"/>
                <a:cs typeface="Cambria Math"/>
              </a:rPr>
              <a:t>− </a:t>
            </a:r>
            <a:r>
              <a:rPr sz="2700" spc="-7" baseline="10802" dirty="0">
                <a:latin typeface="Cambria Math"/>
                <a:cs typeface="Cambria Math"/>
              </a:rPr>
              <a:t>𝜃</a:t>
            </a:r>
            <a:r>
              <a:rPr sz="1300" spc="-5" dirty="0">
                <a:latin typeface="Cambria Math"/>
                <a:cs typeface="Cambria Math"/>
              </a:rPr>
              <a:t>𝐻𝑃</a:t>
            </a:r>
            <a:r>
              <a:rPr sz="1300" spc="-100" dirty="0">
                <a:latin typeface="Cambria Math"/>
                <a:cs typeface="Cambria Math"/>
              </a:rPr>
              <a:t> </a:t>
            </a:r>
            <a:r>
              <a:rPr sz="1300" spc="60" dirty="0">
                <a:latin typeface="Cambria Math"/>
                <a:cs typeface="Cambria Math"/>
              </a:rPr>
              <a:t>𝑅𝑖𝑔ℎ𝑡</a:t>
            </a:r>
            <a:r>
              <a:rPr sz="2700" spc="89" baseline="10802" dirty="0">
                <a:latin typeface="Cambria Math"/>
                <a:cs typeface="Cambria Math"/>
              </a:rPr>
              <a:t>|</a:t>
            </a:r>
            <a:endParaRPr sz="2700" baseline="10802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57195" y="7920990"/>
            <a:ext cx="7232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100"/>
              </a:spcBef>
            </a:pPr>
            <a:r>
              <a:rPr sz="2100" spc="-7" baseline="11904" dirty="0">
                <a:latin typeface="Cambria Math"/>
                <a:cs typeface="Cambria Math"/>
              </a:rPr>
              <a:t>𝜃</a:t>
            </a:r>
            <a:r>
              <a:rPr sz="1000" spc="-5" dirty="0">
                <a:latin typeface="Cambria Math"/>
                <a:cs typeface="Cambria Math"/>
              </a:rPr>
              <a:t>𝐻𝑃</a:t>
            </a:r>
            <a:r>
              <a:rPr sz="1000" spc="-30" dirty="0">
                <a:latin typeface="Cambria Math"/>
                <a:cs typeface="Cambria Math"/>
              </a:rPr>
              <a:t> </a:t>
            </a:r>
            <a:r>
              <a:rPr sz="1000" spc="40" dirty="0">
                <a:latin typeface="Cambria Math"/>
                <a:cs typeface="Cambria Math"/>
              </a:rPr>
              <a:t>𝑅𝑖𝑔ℎ𝑡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6032" y="7884414"/>
            <a:ext cx="58134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algn="l" rtl="0">
              <a:lnSpc>
                <a:spcPct val="100000"/>
              </a:lnSpc>
              <a:spcBef>
                <a:spcPts val="100"/>
              </a:spcBef>
              <a:tabLst>
                <a:tab pos="2606675" algn="l"/>
              </a:tabLst>
            </a:pPr>
            <a:r>
              <a:rPr sz="1400" dirty="0">
                <a:latin typeface="Times New Roman"/>
                <a:cs typeface="Times New Roman"/>
              </a:rPr>
              <a:t>W h e r e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𝜃</a:t>
            </a:r>
            <a:r>
              <a:rPr sz="1500" spc="-7" baseline="-16666" dirty="0">
                <a:latin typeface="Cambria Math"/>
                <a:cs typeface="Cambria Math"/>
              </a:rPr>
              <a:t>𝐻𝑃 </a:t>
            </a:r>
            <a:r>
              <a:rPr sz="1500" spc="52" baseline="-16666" dirty="0">
                <a:latin typeface="Cambria Math"/>
                <a:cs typeface="Cambria Math"/>
              </a:rPr>
              <a:t>𝑙𝑒𝑓𝑡 </a:t>
            </a:r>
            <a:r>
              <a:rPr sz="1500" spc="397" baseline="-16666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𝑎𝑛𝑑	</a:t>
            </a:r>
            <a:r>
              <a:rPr sz="1400" dirty="0">
                <a:latin typeface="Times New Roman"/>
                <a:cs typeface="Times New Roman"/>
              </a:rPr>
              <a:t>are the </a:t>
            </a:r>
            <a:r>
              <a:rPr sz="1400" spc="-5" dirty="0">
                <a:latin typeface="Times New Roman"/>
                <a:cs typeface="Times New Roman"/>
              </a:rPr>
              <a:t>point to the left and right </a:t>
            </a:r>
            <a:r>
              <a:rPr sz="1400" dirty="0">
                <a:latin typeface="Times New Roman"/>
                <a:cs typeface="Times New Roman"/>
              </a:rPr>
              <a:t>of the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2536" y="8136483"/>
            <a:ext cx="6178550" cy="6045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700"/>
              </a:spcBef>
            </a:pPr>
            <a:r>
              <a:rPr sz="1400" dirty="0">
                <a:latin typeface="Times New Roman"/>
                <a:cs typeface="Times New Roman"/>
              </a:rPr>
              <a:t>beam of </a:t>
            </a:r>
            <a:r>
              <a:rPr sz="1400" spc="-5" dirty="0">
                <a:latin typeface="Times New Roman"/>
                <a:cs typeface="Times New Roman"/>
              </a:rPr>
              <a:t>the main </a:t>
            </a:r>
            <a:r>
              <a:rPr sz="1400" spc="-10" dirty="0">
                <a:latin typeface="Times New Roman"/>
                <a:cs typeface="Times New Roman"/>
              </a:rPr>
              <a:t>beam </a:t>
            </a:r>
            <a:r>
              <a:rPr sz="1400" spc="-5" dirty="0">
                <a:latin typeface="Times New Roman"/>
                <a:cs typeface="Times New Roman"/>
              </a:rPr>
              <a:t>maximum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which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power pattern has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value </a:t>
            </a:r>
            <a:r>
              <a:rPr sz="1400" dirty="0">
                <a:latin typeface="Times New Roman"/>
                <a:cs typeface="Times New Roman"/>
              </a:rPr>
              <a:t>of one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half.</a:t>
            </a:r>
            <a:endParaRPr sz="1400">
              <a:latin typeface="Times New Roman"/>
              <a:cs typeface="Times New Roman"/>
            </a:endParaRPr>
          </a:p>
          <a:p>
            <a:pPr marR="1491615" algn="l" rtl="0">
              <a:lnSpc>
                <a:spcPct val="100000"/>
              </a:lnSpc>
              <a:spcBef>
                <a:spcPts val="600"/>
              </a:spcBef>
            </a:pPr>
            <a:r>
              <a:rPr sz="1400" spc="-105" dirty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82590" y="8689085"/>
            <a:ext cx="24193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√</a:t>
            </a:r>
            <a:r>
              <a:rPr sz="2100" baseline="1984" dirty="0">
                <a:latin typeface="Cambria Math"/>
                <a:cs typeface="Cambria Math"/>
              </a:rPr>
              <a:t>2</a:t>
            </a:r>
            <a:endParaRPr sz="2100" baseline="1984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12638" y="872159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98770" y="8579357"/>
            <a:ext cx="1238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ambria Math"/>
                <a:cs typeface="Cambria Math"/>
              </a:rPr>
              <a:t>⁄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4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732536" y="8558021"/>
            <a:ext cx="61861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  <a:tabLst>
                <a:tab pos="5113020" algn="l"/>
              </a:tabLst>
            </a:pPr>
            <a:r>
              <a:rPr sz="1400" i="1" spc="-5" dirty="0">
                <a:latin typeface="Times New Roman"/>
                <a:cs typeface="Times New Roman"/>
              </a:rPr>
              <a:t>For example</a:t>
            </a:r>
            <a:r>
              <a:rPr sz="1400" b="1" i="1" spc="-5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Cambria Math"/>
                <a:cs typeface="Cambria Math"/>
              </a:rPr>
              <a:t>𝑆𝑖𝑛 </a:t>
            </a:r>
            <a:r>
              <a:rPr sz="1200" dirty="0">
                <a:latin typeface="Cambria Math"/>
                <a:cs typeface="Cambria Math"/>
              </a:rPr>
              <a:t>𝜃  </a:t>
            </a:r>
            <a:r>
              <a:rPr sz="1400" spc="-5" dirty="0">
                <a:latin typeface="Times New Roman"/>
                <a:cs typeface="Times New Roman"/>
              </a:rPr>
              <a:t>pattern of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ideal </a:t>
            </a:r>
            <a:r>
              <a:rPr sz="1400" dirty="0">
                <a:latin typeface="Times New Roman"/>
                <a:cs typeface="Times New Roman"/>
              </a:rPr>
              <a:t>dipole has a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	for </a:t>
            </a:r>
            <a:r>
              <a:rPr sz="1400" dirty="0">
                <a:latin typeface="Cambria Math"/>
                <a:cs typeface="Cambria Math"/>
              </a:rPr>
              <a:t>𝜃 </a:t>
            </a:r>
            <a:r>
              <a:rPr sz="1400" dirty="0">
                <a:latin typeface="Times New Roman"/>
                <a:cs typeface="Times New Roman"/>
              </a:rPr>
              <a:t>values</a:t>
            </a:r>
            <a:r>
              <a:rPr sz="1400" spc="-2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7136" y="8969502"/>
            <a:ext cx="14643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ambria Math"/>
                <a:cs typeface="Cambria Math"/>
              </a:rPr>
              <a:t>𝜃</a:t>
            </a:r>
            <a:r>
              <a:rPr sz="1500" spc="-7" baseline="-16666" dirty="0">
                <a:latin typeface="Cambria Math"/>
                <a:cs typeface="Cambria Math"/>
              </a:rPr>
              <a:t>𝐻𝑃 </a:t>
            </a:r>
            <a:r>
              <a:rPr sz="1500" spc="52" baseline="-16666" dirty="0">
                <a:latin typeface="Cambria Math"/>
                <a:cs typeface="Cambria Math"/>
              </a:rPr>
              <a:t>𝑙𝑒𝑓𝑡 </a:t>
            </a:r>
            <a:r>
              <a:rPr sz="1400" dirty="0">
                <a:latin typeface="Times New Roman"/>
                <a:cs typeface="Times New Roman"/>
              </a:rPr>
              <a:t>= 135°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17114" y="8969502"/>
            <a:ext cx="33877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ambria Math"/>
                <a:cs typeface="Cambria Math"/>
              </a:rPr>
              <a:t>𝜃</a:t>
            </a:r>
            <a:r>
              <a:rPr sz="1500" spc="-7" baseline="-16666" dirty="0">
                <a:latin typeface="Cambria Math"/>
                <a:cs typeface="Cambria Math"/>
              </a:rPr>
              <a:t>𝐻𝑃 </a:t>
            </a:r>
            <a:r>
              <a:rPr sz="1500" spc="60" baseline="-16666" dirty="0">
                <a:latin typeface="Cambria Math"/>
                <a:cs typeface="Cambria Math"/>
              </a:rPr>
              <a:t>𝑅𝑖𝑔ℎ𝑡 </a:t>
            </a:r>
            <a:r>
              <a:rPr sz="1400" dirty="0">
                <a:latin typeface="Times New Roman"/>
                <a:cs typeface="Times New Roman"/>
              </a:rPr>
              <a:t>= 45°. </a:t>
            </a:r>
            <a:r>
              <a:rPr sz="1400" spc="-5" dirty="0">
                <a:latin typeface="Times New Roman"/>
                <a:cs typeface="Times New Roman"/>
              </a:rPr>
              <a:t>Then HP </a:t>
            </a:r>
            <a:r>
              <a:rPr sz="1400" dirty="0">
                <a:latin typeface="Times New Roman"/>
                <a:cs typeface="Times New Roman"/>
              </a:rPr>
              <a:t>= | 135° - </a:t>
            </a:r>
            <a:r>
              <a:rPr sz="1400" spc="-5" dirty="0">
                <a:latin typeface="Times New Roman"/>
                <a:cs typeface="Times New Roman"/>
              </a:rPr>
              <a:t>45°|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75" dirty="0">
                <a:latin typeface="Times New Roman"/>
                <a:cs typeface="Times New Roman"/>
              </a:rPr>
              <a:t>90°.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81075"/>
            <a:ext cx="6235700" cy="525018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26970" marR="230124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Antenna parameters</a:t>
            </a:r>
            <a:endParaRPr sz="100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24765" algn="just" rtl="0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Side</a:t>
            </a:r>
            <a:r>
              <a:rPr sz="1400" b="1" spc="-5" dirty="0">
                <a:latin typeface="Times New Roman"/>
                <a:cs typeface="Times New Roman"/>
              </a:rPr>
              <a:t> Lobe</a:t>
            </a:r>
            <a:endParaRPr sz="1400">
              <a:latin typeface="Times New Roman"/>
              <a:cs typeface="Times New Roman"/>
            </a:endParaRPr>
          </a:p>
          <a:p>
            <a:pPr marL="12700" marR="8890" indent="240665" algn="just" rtl="0">
              <a:lnSpc>
                <a:spcPts val="2410"/>
              </a:lnSpc>
              <a:spcBef>
                <a:spcPts val="180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radiation pattern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antennas,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addition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principal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10" dirty="0">
                <a:latin typeface="Times New Roman"/>
                <a:cs typeface="Times New Roman"/>
              </a:rPr>
              <a:t>major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main lobes there 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also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secondary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minor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lobes.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minor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lobes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just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adjacent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main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lobe</a:t>
            </a:r>
            <a:endParaRPr sz="1400">
              <a:latin typeface="Times New Roman"/>
              <a:cs typeface="Times New Roman"/>
            </a:endParaRPr>
          </a:p>
          <a:p>
            <a:pPr marL="12700" algn="just" rtl="0">
              <a:lnSpc>
                <a:spcPct val="100000"/>
              </a:lnSpc>
              <a:spcBef>
                <a:spcPts val="545"/>
              </a:spcBef>
            </a:pP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called </a:t>
            </a:r>
            <a:r>
              <a:rPr sz="1400" spc="-10" dirty="0">
                <a:latin typeface="Times New Roman"/>
                <a:cs typeface="Times New Roman"/>
              </a:rPr>
              <a:t>"side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lobes".</a:t>
            </a:r>
            <a:endParaRPr sz="1400">
              <a:latin typeface="Times New Roman"/>
              <a:cs typeface="Times New Roman"/>
            </a:endParaRPr>
          </a:p>
          <a:p>
            <a:pPr marL="12700" marR="10795" indent="240665" algn="just" rtl="0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side lobes are undesirable because not only considerable amount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power is  wasted in the directions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side lobes but </a:t>
            </a:r>
            <a:r>
              <a:rPr sz="1400" spc="-10" dirty="0">
                <a:latin typeface="Times New Roman"/>
                <a:cs typeface="Times New Roman"/>
              </a:rPr>
              <a:t>even </a:t>
            </a:r>
            <a:r>
              <a:rPr sz="1400" spc="-5" dirty="0">
                <a:latin typeface="Times New Roman"/>
                <a:cs typeface="Times New Roman"/>
              </a:rPr>
              <a:t>unnecessary interference is also caused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those areas. For the directional antennas, we should reduce the </a:t>
            </a:r>
            <a:r>
              <a:rPr sz="1400" dirty="0">
                <a:latin typeface="Times New Roman"/>
                <a:cs typeface="Times New Roman"/>
              </a:rPr>
              <a:t>side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lobes.</a:t>
            </a:r>
            <a:endParaRPr sz="1400">
              <a:latin typeface="Times New Roman"/>
              <a:cs typeface="Times New Roman"/>
            </a:endParaRPr>
          </a:p>
          <a:p>
            <a:pPr marR="14604" algn="ctr" rtl="0">
              <a:lnSpc>
                <a:spcPct val="100000"/>
              </a:lnSpc>
              <a:spcBef>
                <a:spcPts val="745"/>
              </a:spcBef>
            </a:pPr>
            <a:r>
              <a:rPr sz="2000" spc="-380" dirty="0">
                <a:latin typeface="Cambria"/>
                <a:cs typeface="Cambria"/>
              </a:rPr>
              <a:t>The       </a:t>
            </a:r>
            <a:r>
              <a:rPr sz="2000" spc="-335" dirty="0">
                <a:latin typeface="Cambria"/>
                <a:cs typeface="Cambria"/>
              </a:rPr>
              <a:t>technique    </a:t>
            </a:r>
            <a:r>
              <a:rPr sz="2000" spc="-375" dirty="0">
                <a:latin typeface="Cambria"/>
                <a:cs typeface="Cambria"/>
              </a:rPr>
              <a:t>used       </a:t>
            </a:r>
            <a:r>
              <a:rPr sz="2000" spc="-300" dirty="0">
                <a:latin typeface="Cambria"/>
                <a:cs typeface="Cambria"/>
              </a:rPr>
              <a:t>in   </a:t>
            </a:r>
            <a:r>
              <a:rPr sz="2000" spc="-330" dirty="0">
                <a:latin typeface="Cambria"/>
                <a:cs typeface="Cambria"/>
              </a:rPr>
              <a:t>reduction    </a:t>
            </a:r>
            <a:r>
              <a:rPr sz="2000" spc="-265" dirty="0">
                <a:latin typeface="Cambria"/>
                <a:cs typeface="Cambria"/>
              </a:rPr>
              <a:t>of   </a:t>
            </a:r>
            <a:r>
              <a:rPr sz="2000" spc="-310" dirty="0">
                <a:latin typeface="Cambria"/>
                <a:cs typeface="Cambria"/>
              </a:rPr>
              <a:t>side   </a:t>
            </a:r>
            <a:r>
              <a:rPr sz="2000" spc="-320" dirty="0">
                <a:latin typeface="Cambria"/>
                <a:cs typeface="Cambria"/>
              </a:rPr>
              <a:t>lobes    </a:t>
            </a:r>
            <a:r>
              <a:rPr sz="2000" spc="-245" dirty="0">
                <a:latin typeface="Cambria"/>
                <a:cs typeface="Cambria"/>
              </a:rPr>
              <a:t>is  </a:t>
            </a:r>
            <a:r>
              <a:rPr sz="2000" spc="-275" dirty="0">
                <a:latin typeface="Cambria"/>
                <a:cs typeface="Cambria"/>
              </a:rPr>
              <a:t>called </a:t>
            </a:r>
            <a:r>
              <a:rPr sz="2000" spc="-270" dirty="0">
                <a:latin typeface="Cambria"/>
                <a:cs typeface="Cambria"/>
              </a:rPr>
              <a:t> </a:t>
            </a:r>
            <a:r>
              <a:rPr sz="2000" spc="-295" dirty="0">
                <a:latin typeface="Cambria"/>
                <a:cs typeface="Cambria"/>
              </a:rPr>
              <a:t>tapering.</a:t>
            </a:r>
            <a:endParaRPr sz="2000">
              <a:latin typeface="Cambria"/>
              <a:cs typeface="Cambria"/>
            </a:endParaRPr>
          </a:p>
          <a:p>
            <a:pPr marL="12700" marR="5080" indent="457200" algn="just" rtl="0">
              <a:lnSpc>
                <a:spcPct val="143800"/>
              </a:lnSpc>
              <a:spcBef>
                <a:spcPts val="910"/>
              </a:spcBef>
            </a:pPr>
            <a:r>
              <a:rPr sz="1400" spc="-5" dirty="0">
                <a:latin typeface="Times New Roman"/>
                <a:cs typeface="Times New Roman"/>
              </a:rPr>
              <a:t>Various parts </a:t>
            </a:r>
            <a:r>
              <a:rPr sz="1400" dirty="0">
                <a:latin typeface="Times New Roman"/>
                <a:cs typeface="Times New Roman"/>
              </a:rPr>
              <a:t>of a </a:t>
            </a:r>
            <a:r>
              <a:rPr sz="1400" spc="-10" dirty="0">
                <a:latin typeface="Times New Roman"/>
                <a:cs typeface="Times New Roman"/>
              </a:rPr>
              <a:t>radiation </a:t>
            </a:r>
            <a:r>
              <a:rPr sz="1400" spc="-5" dirty="0">
                <a:latin typeface="Times New Roman"/>
                <a:cs typeface="Times New Roman"/>
              </a:rPr>
              <a:t>pattern are referred to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lobes, which may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sub  classified into </a:t>
            </a:r>
            <a:r>
              <a:rPr sz="1400" spc="-10" dirty="0">
                <a:latin typeface="Times New Roman"/>
                <a:cs typeface="Times New Roman"/>
              </a:rPr>
              <a:t>major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main, minor, side, and back lobes.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radiation lobe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</a:rPr>
              <a:t>“portion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radiation pattern bounded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regions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relatively </a:t>
            </a:r>
            <a:r>
              <a:rPr sz="1400" dirty="0">
                <a:latin typeface="Times New Roman"/>
                <a:cs typeface="Times New Roman"/>
              </a:rPr>
              <a:t>weak </a:t>
            </a:r>
            <a:r>
              <a:rPr sz="1400" spc="-5" dirty="0">
                <a:latin typeface="Times New Roman"/>
                <a:cs typeface="Times New Roman"/>
              </a:rPr>
              <a:t>radiation intensity.”  </a:t>
            </a:r>
            <a:r>
              <a:rPr sz="1400" dirty="0">
                <a:latin typeface="Times New Roman"/>
                <a:cs typeface="Times New Roman"/>
              </a:rPr>
              <a:t>Figure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2.3(a)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demonstrates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symmetrical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three-dimensional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polar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pattern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with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number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radiation lobes. </a:t>
            </a:r>
            <a:r>
              <a:rPr sz="1400" spc="-10" dirty="0">
                <a:latin typeface="Times New Roman"/>
                <a:cs typeface="Times New Roman"/>
              </a:rPr>
              <a:t>Some </a:t>
            </a:r>
            <a:r>
              <a:rPr sz="1400" dirty="0">
                <a:latin typeface="Times New Roman"/>
                <a:cs typeface="Times New Roman"/>
              </a:rPr>
              <a:t>are of greater </a:t>
            </a:r>
            <a:r>
              <a:rPr sz="1400" spc="-5" dirty="0">
                <a:latin typeface="Times New Roman"/>
                <a:cs typeface="Times New Roman"/>
              </a:rPr>
              <a:t>radiation intensity than others, but all are  classified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lobes. </a:t>
            </a:r>
            <a:r>
              <a:rPr sz="1400" dirty="0">
                <a:latin typeface="Times New Roman"/>
                <a:cs typeface="Times New Roman"/>
              </a:rPr>
              <a:t>Figure </a:t>
            </a:r>
            <a:r>
              <a:rPr sz="1400" spc="-5" dirty="0">
                <a:latin typeface="Times New Roman"/>
                <a:cs typeface="Times New Roman"/>
              </a:rPr>
              <a:t>2.3(b) illustrates </a:t>
            </a:r>
            <a:r>
              <a:rPr sz="1400" dirty="0">
                <a:latin typeface="Times New Roman"/>
                <a:cs typeface="Times New Roman"/>
              </a:rPr>
              <a:t>a linear </a:t>
            </a:r>
            <a:r>
              <a:rPr sz="1400" spc="-5" dirty="0">
                <a:latin typeface="Times New Roman"/>
                <a:cs typeface="Times New Roman"/>
              </a:rPr>
              <a:t>two-dimensional pattern </a:t>
            </a:r>
            <a:r>
              <a:rPr sz="1400" dirty="0">
                <a:latin typeface="Times New Roman"/>
                <a:cs typeface="Times New Roman"/>
              </a:rPr>
              <a:t>[one </a:t>
            </a:r>
            <a:r>
              <a:rPr sz="1400" spc="-5" dirty="0">
                <a:latin typeface="Times New Roman"/>
                <a:cs typeface="Times New Roman"/>
              </a:rPr>
              <a:t>plane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Figure </a:t>
            </a:r>
            <a:r>
              <a:rPr sz="1400" dirty="0">
                <a:latin typeface="Times New Roman"/>
                <a:cs typeface="Times New Roman"/>
              </a:rPr>
              <a:t>2.3(a)] </a:t>
            </a:r>
            <a:r>
              <a:rPr sz="1400" spc="-5" dirty="0">
                <a:latin typeface="Times New Roman"/>
                <a:cs typeface="Times New Roman"/>
              </a:rPr>
              <a:t>where the same pattern characteristics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indicated.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0051" y="5754623"/>
            <a:ext cx="3768852" cy="2997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7498" y="8641841"/>
            <a:ext cx="9544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Figure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2.3(a)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5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Antenna parameters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43428" y="1018031"/>
            <a:ext cx="5048609" cy="2942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6627" y="3620793"/>
            <a:ext cx="6236335" cy="434784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R="128270" algn="ctr" rtl="0">
              <a:lnSpc>
                <a:spcPct val="100000"/>
              </a:lnSpc>
              <a:spcBef>
                <a:spcPts val="575"/>
              </a:spcBef>
            </a:pPr>
            <a:r>
              <a:rPr sz="1400" dirty="0">
                <a:latin typeface="Times New Roman"/>
                <a:cs typeface="Times New Roman"/>
              </a:rPr>
              <a:t>Figure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2.3(b)</a:t>
            </a:r>
            <a:endParaRPr sz="1400">
              <a:latin typeface="Times New Roman"/>
              <a:cs typeface="Times New Roman"/>
            </a:endParaRPr>
          </a:p>
          <a:p>
            <a:pPr marL="12700" algn="just" rtl="0">
              <a:lnSpc>
                <a:spcPct val="100000"/>
              </a:lnSpc>
              <a:spcBef>
                <a:spcPts val="530"/>
              </a:spcBef>
            </a:pPr>
            <a:r>
              <a:rPr sz="1600" b="1" spc="-5" dirty="0">
                <a:latin typeface="Times New Roman"/>
                <a:cs typeface="Times New Roman"/>
              </a:rPr>
              <a:t>Side Lobe Level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(SLL)</a:t>
            </a:r>
            <a:endParaRPr sz="1600">
              <a:latin typeface="Times New Roman"/>
              <a:cs typeface="Times New Roman"/>
            </a:endParaRPr>
          </a:p>
          <a:p>
            <a:pPr marL="27940" marR="32384" indent="441959" algn="just" rtl="0">
              <a:lnSpc>
                <a:spcPct val="1436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measure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how well the power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concentrated into the main lobe is the  (relative) side lobe level, which is the ratio of the pattern value </a:t>
            </a:r>
            <a:r>
              <a:rPr sz="1400" dirty="0">
                <a:latin typeface="Times New Roman"/>
                <a:cs typeface="Times New Roman"/>
              </a:rPr>
              <a:t>of a </a:t>
            </a:r>
            <a:r>
              <a:rPr sz="1400" spc="-5" dirty="0">
                <a:latin typeface="Times New Roman"/>
                <a:cs typeface="Times New Roman"/>
              </a:rPr>
              <a:t>side lobe peak </a:t>
            </a:r>
            <a:r>
              <a:rPr sz="1400" spc="-10" dirty="0">
                <a:latin typeface="Times New Roman"/>
                <a:cs typeface="Times New Roman"/>
              </a:rPr>
              <a:t>to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pattern 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main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lobe.</a:t>
            </a:r>
            <a:endParaRPr sz="1400">
              <a:latin typeface="Times New Roman"/>
              <a:cs typeface="Times New Roman"/>
            </a:endParaRPr>
          </a:p>
          <a:p>
            <a:pPr marL="12700" algn="just" rtl="0">
              <a:lnSpc>
                <a:spcPct val="100000"/>
              </a:lnSpc>
              <a:spcBef>
                <a:spcPts val="745"/>
              </a:spcBef>
            </a:pPr>
            <a:r>
              <a:rPr sz="1600" b="1" spc="-5" dirty="0">
                <a:latin typeface="Times New Roman"/>
                <a:cs typeface="Times New Roman"/>
              </a:rPr>
              <a:t>Field Regions</a:t>
            </a:r>
            <a:endParaRPr sz="1600">
              <a:latin typeface="Times New Roman"/>
              <a:cs typeface="Times New Roman"/>
            </a:endParaRPr>
          </a:p>
          <a:p>
            <a:pPr marL="469900" algn="just" rtl="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Times New Roman"/>
                <a:cs typeface="Times New Roman"/>
              </a:rPr>
              <a:t>The space surrounding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antenna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usually subdivided into three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regions:</a:t>
            </a:r>
            <a:endParaRPr sz="1400">
              <a:latin typeface="Times New Roman"/>
              <a:cs typeface="Times New Roman"/>
            </a:endParaRPr>
          </a:p>
          <a:p>
            <a:pPr marL="254635" indent="-242570" algn="l" rtl="0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255270" algn="l"/>
              </a:tabLst>
            </a:pPr>
            <a:r>
              <a:rPr sz="1400" spc="-5" dirty="0">
                <a:latin typeface="Times New Roman"/>
                <a:cs typeface="Times New Roman"/>
              </a:rPr>
              <a:t>Reactive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near-field.</a:t>
            </a:r>
            <a:endParaRPr sz="1400">
              <a:latin typeface="Times New Roman"/>
              <a:cs typeface="Times New Roman"/>
            </a:endParaRPr>
          </a:p>
          <a:p>
            <a:pPr marL="265430" indent="-253365" algn="l" rtl="0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266065" algn="l"/>
              </a:tabLst>
            </a:pPr>
            <a:r>
              <a:rPr sz="1400" spc="-5" dirty="0">
                <a:latin typeface="Times New Roman"/>
                <a:cs typeface="Times New Roman"/>
              </a:rPr>
              <a:t>Radiating near-field (Fresnel) and</a:t>
            </a:r>
            <a:endParaRPr sz="1400">
              <a:latin typeface="Times New Roman"/>
              <a:cs typeface="Times New Roman"/>
            </a:endParaRPr>
          </a:p>
          <a:p>
            <a:pPr marL="12700" marR="5080" algn="l" rtl="0">
              <a:lnSpc>
                <a:spcPct val="143600"/>
              </a:lnSpc>
              <a:buAutoNum type="alphaLcParenBoth"/>
              <a:tabLst>
                <a:tab pos="296545" algn="l"/>
              </a:tabLst>
            </a:pPr>
            <a:r>
              <a:rPr sz="1400" spc="-5" dirty="0">
                <a:latin typeface="Times New Roman"/>
                <a:cs typeface="Times New Roman"/>
              </a:rPr>
              <a:t>Far-field regions </a:t>
            </a:r>
            <a:r>
              <a:rPr sz="1400" dirty="0">
                <a:latin typeface="Times New Roman"/>
                <a:cs typeface="Times New Roman"/>
              </a:rPr>
              <a:t>(Fraunhofer) as </a:t>
            </a:r>
            <a:r>
              <a:rPr sz="1400" spc="-5" dirty="0">
                <a:latin typeface="Times New Roman"/>
                <a:cs typeface="Times New Roman"/>
              </a:rPr>
              <a:t>shown in </a:t>
            </a:r>
            <a:r>
              <a:rPr sz="1400" dirty="0">
                <a:latin typeface="Times New Roman"/>
                <a:cs typeface="Times New Roman"/>
              </a:rPr>
              <a:t>Figure (2.4). These </a:t>
            </a:r>
            <a:r>
              <a:rPr sz="1400" spc="-5" dirty="0">
                <a:latin typeface="Times New Roman"/>
                <a:cs typeface="Times New Roman"/>
              </a:rPr>
              <a:t>regions </a:t>
            </a:r>
            <a:r>
              <a:rPr sz="1400" dirty="0">
                <a:latin typeface="Times New Roman"/>
                <a:cs typeface="Times New Roman"/>
              </a:rPr>
              <a:t>are so  </a:t>
            </a:r>
            <a:r>
              <a:rPr sz="1400" spc="-5" dirty="0">
                <a:latin typeface="Times New Roman"/>
                <a:cs typeface="Times New Roman"/>
              </a:rPr>
              <a:t>designated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identify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field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structure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each.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Although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no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abrupt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changes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field</a:t>
            </a:r>
            <a:endParaRPr sz="1400">
              <a:latin typeface="Times New Roman"/>
              <a:cs typeface="Times New Roman"/>
            </a:endParaRPr>
          </a:p>
          <a:p>
            <a:pPr marL="12700" marR="8890" algn="just" rtl="0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configurations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noted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boundaries </a:t>
            </a:r>
            <a:r>
              <a:rPr sz="1400" dirty="0">
                <a:latin typeface="Times New Roman"/>
                <a:cs typeface="Times New Roman"/>
              </a:rPr>
              <a:t>are crossed, </a:t>
            </a: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distinct differences  among </a:t>
            </a:r>
            <a:r>
              <a:rPr sz="1400" spc="-10" dirty="0">
                <a:latin typeface="Times New Roman"/>
                <a:cs typeface="Times New Roman"/>
              </a:rPr>
              <a:t>them. </a:t>
            </a:r>
            <a:r>
              <a:rPr sz="1400" spc="-5" dirty="0">
                <a:latin typeface="Times New Roman"/>
                <a:cs typeface="Times New Roman"/>
              </a:rPr>
              <a:t>The boundaries separating these regions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not unique, although various  criteria have been established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commonly </a:t>
            </a:r>
            <a:r>
              <a:rPr sz="1400" dirty="0">
                <a:latin typeface="Times New Roman"/>
                <a:cs typeface="Times New Roman"/>
              </a:rPr>
              <a:t>used </a:t>
            </a:r>
            <a:r>
              <a:rPr sz="1400" spc="-5" dirty="0">
                <a:latin typeface="Times New Roman"/>
                <a:cs typeface="Times New Roman"/>
              </a:rPr>
              <a:t>to identify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regions.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6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2385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Antenna parameters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4116" y="2259837"/>
            <a:ext cx="13023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350" baseline="-9259" dirty="0">
                <a:latin typeface="Times New Roman"/>
                <a:cs typeface="Times New Roman"/>
              </a:rPr>
              <a:t>1 </a:t>
            </a:r>
            <a:r>
              <a:rPr sz="1400" dirty="0">
                <a:latin typeface="Times New Roman"/>
                <a:cs typeface="Times New Roman"/>
              </a:rPr>
              <a:t>= 0.62</a:t>
            </a:r>
            <a:r>
              <a:rPr sz="1400" spc="-170" dirty="0">
                <a:latin typeface="Times New Roman"/>
                <a:cs typeface="Times New Roman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√D</a:t>
            </a:r>
            <a:r>
              <a:rPr sz="1500" spc="52" baseline="22222" dirty="0">
                <a:latin typeface="Cambria Math"/>
                <a:cs typeface="Cambria Math"/>
              </a:rPr>
              <a:t>3</a:t>
            </a:r>
            <a:r>
              <a:rPr sz="1400" spc="35" dirty="0">
                <a:latin typeface="Cambria Math"/>
                <a:cs typeface="Cambria Math"/>
              </a:rPr>
              <a:t>/λ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46038" y="2284729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88609" y="2884677"/>
            <a:ext cx="82676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R</a:t>
            </a:r>
            <a:r>
              <a:rPr sz="1350" spc="-7" baseline="-9259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</a:t>
            </a:r>
            <a:r>
              <a:rPr sz="1400" i="1" spc="-5" dirty="0">
                <a:latin typeface="Times New Roman"/>
                <a:cs typeface="Times New Roman"/>
              </a:rPr>
              <a:t>D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i="1" spc="-5" dirty="0">
                <a:latin typeface="Times New Roman"/>
                <a:cs typeface="Times New Roman"/>
              </a:rPr>
              <a:t>/λ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92216" y="5510148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33827" y="978407"/>
            <a:ext cx="2700655" cy="2699385"/>
          </a:xfrm>
          <a:custGeom>
            <a:avLst/>
            <a:gdLst/>
            <a:ahLst/>
            <a:cxnLst/>
            <a:rect l="l" t="t" r="r" b="b"/>
            <a:pathLst>
              <a:path w="2700654" h="2699385">
                <a:moveTo>
                  <a:pt x="1350264" y="0"/>
                </a:moveTo>
                <a:lnTo>
                  <a:pt x="1301833" y="851"/>
                </a:lnTo>
                <a:lnTo>
                  <a:pt x="1253832" y="3388"/>
                </a:lnTo>
                <a:lnTo>
                  <a:pt x="1206288" y="7580"/>
                </a:lnTo>
                <a:lnTo>
                  <a:pt x="1159230" y="13400"/>
                </a:lnTo>
                <a:lnTo>
                  <a:pt x="1112687" y="20818"/>
                </a:lnTo>
                <a:lnTo>
                  <a:pt x="1066687" y="29807"/>
                </a:lnTo>
                <a:lnTo>
                  <a:pt x="1021259" y="40338"/>
                </a:lnTo>
                <a:lnTo>
                  <a:pt x="976431" y="52382"/>
                </a:lnTo>
                <a:lnTo>
                  <a:pt x="932232" y="65911"/>
                </a:lnTo>
                <a:lnTo>
                  <a:pt x="888691" y="80897"/>
                </a:lnTo>
                <a:lnTo>
                  <a:pt x="845835" y="97310"/>
                </a:lnTo>
                <a:lnTo>
                  <a:pt x="803695" y="115122"/>
                </a:lnTo>
                <a:lnTo>
                  <a:pt x="762297" y="134304"/>
                </a:lnTo>
                <a:lnTo>
                  <a:pt x="721671" y="154829"/>
                </a:lnTo>
                <a:lnTo>
                  <a:pt x="681846" y="176668"/>
                </a:lnTo>
                <a:lnTo>
                  <a:pt x="642849" y="199791"/>
                </a:lnTo>
                <a:lnTo>
                  <a:pt x="604710" y="224171"/>
                </a:lnTo>
                <a:lnTo>
                  <a:pt x="567456" y="249779"/>
                </a:lnTo>
                <a:lnTo>
                  <a:pt x="531117" y="276586"/>
                </a:lnTo>
                <a:lnTo>
                  <a:pt x="495721" y="304565"/>
                </a:lnTo>
                <a:lnTo>
                  <a:pt x="461297" y="333685"/>
                </a:lnTo>
                <a:lnTo>
                  <a:pt x="427873" y="363920"/>
                </a:lnTo>
                <a:lnTo>
                  <a:pt x="395477" y="395239"/>
                </a:lnTo>
                <a:lnTo>
                  <a:pt x="364139" y="427616"/>
                </a:lnTo>
                <a:lnTo>
                  <a:pt x="333887" y="461021"/>
                </a:lnTo>
                <a:lnTo>
                  <a:pt x="304749" y="495425"/>
                </a:lnTo>
                <a:lnTo>
                  <a:pt x="276755" y="530800"/>
                </a:lnTo>
                <a:lnTo>
                  <a:pt x="249931" y="567119"/>
                </a:lnTo>
                <a:lnTo>
                  <a:pt x="224308" y="604351"/>
                </a:lnTo>
                <a:lnTo>
                  <a:pt x="199913" y="642468"/>
                </a:lnTo>
                <a:lnTo>
                  <a:pt x="176776" y="681443"/>
                </a:lnTo>
                <a:lnTo>
                  <a:pt x="154924" y="721246"/>
                </a:lnTo>
                <a:lnTo>
                  <a:pt x="134387" y="761850"/>
                </a:lnTo>
                <a:lnTo>
                  <a:pt x="115193" y="803224"/>
                </a:lnTo>
                <a:lnTo>
                  <a:pt x="97370" y="845342"/>
                </a:lnTo>
                <a:lnTo>
                  <a:pt x="80947" y="888173"/>
                </a:lnTo>
                <a:lnTo>
                  <a:pt x="65952" y="931691"/>
                </a:lnTo>
                <a:lnTo>
                  <a:pt x="52415" y="975866"/>
                </a:lnTo>
                <a:lnTo>
                  <a:pt x="40363" y="1020669"/>
                </a:lnTo>
                <a:lnTo>
                  <a:pt x="29826" y="1066073"/>
                </a:lnTo>
                <a:lnTo>
                  <a:pt x="20831" y="1112048"/>
                </a:lnTo>
                <a:lnTo>
                  <a:pt x="13408" y="1158567"/>
                </a:lnTo>
                <a:lnTo>
                  <a:pt x="7585" y="1205600"/>
                </a:lnTo>
                <a:lnTo>
                  <a:pt x="3390" y="1253119"/>
                </a:lnTo>
                <a:lnTo>
                  <a:pt x="852" y="1301096"/>
                </a:lnTo>
                <a:lnTo>
                  <a:pt x="0" y="1349502"/>
                </a:lnTo>
                <a:lnTo>
                  <a:pt x="852" y="1397907"/>
                </a:lnTo>
                <a:lnTo>
                  <a:pt x="3390" y="1445884"/>
                </a:lnTo>
                <a:lnTo>
                  <a:pt x="7585" y="1493403"/>
                </a:lnTo>
                <a:lnTo>
                  <a:pt x="13408" y="1540436"/>
                </a:lnTo>
                <a:lnTo>
                  <a:pt x="20831" y="1586955"/>
                </a:lnTo>
                <a:lnTo>
                  <a:pt x="29826" y="1632930"/>
                </a:lnTo>
                <a:lnTo>
                  <a:pt x="40363" y="1678334"/>
                </a:lnTo>
                <a:lnTo>
                  <a:pt x="52415" y="1723137"/>
                </a:lnTo>
                <a:lnTo>
                  <a:pt x="65952" y="1767312"/>
                </a:lnTo>
                <a:lnTo>
                  <a:pt x="80947" y="1810830"/>
                </a:lnTo>
                <a:lnTo>
                  <a:pt x="97370" y="1853661"/>
                </a:lnTo>
                <a:lnTo>
                  <a:pt x="115193" y="1895779"/>
                </a:lnTo>
                <a:lnTo>
                  <a:pt x="134387" y="1937153"/>
                </a:lnTo>
                <a:lnTo>
                  <a:pt x="154924" y="1977757"/>
                </a:lnTo>
                <a:lnTo>
                  <a:pt x="176776" y="2017560"/>
                </a:lnTo>
                <a:lnTo>
                  <a:pt x="199913" y="2056535"/>
                </a:lnTo>
                <a:lnTo>
                  <a:pt x="224308" y="2094652"/>
                </a:lnTo>
                <a:lnTo>
                  <a:pt x="249931" y="2131884"/>
                </a:lnTo>
                <a:lnTo>
                  <a:pt x="276755" y="2168203"/>
                </a:lnTo>
                <a:lnTo>
                  <a:pt x="304749" y="2203578"/>
                </a:lnTo>
                <a:lnTo>
                  <a:pt x="333887" y="2237982"/>
                </a:lnTo>
                <a:lnTo>
                  <a:pt x="364139" y="2271387"/>
                </a:lnTo>
                <a:lnTo>
                  <a:pt x="395478" y="2303764"/>
                </a:lnTo>
                <a:lnTo>
                  <a:pt x="427873" y="2335083"/>
                </a:lnTo>
                <a:lnTo>
                  <a:pt x="461297" y="2365318"/>
                </a:lnTo>
                <a:lnTo>
                  <a:pt x="495721" y="2394438"/>
                </a:lnTo>
                <a:lnTo>
                  <a:pt x="531117" y="2422417"/>
                </a:lnTo>
                <a:lnTo>
                  <a:pt x="567456" y="2449224"/>
                </a:lnTo>
                <a:lnTo>
                  <a:pt x="604710" y="2474832"/>
                </a:lnTo>
                <a:lnTo>
                  <a:pt x="642849" y="2499212"/>
                </a:lnTo>
                <a:lnTo>
                  <a:pt x="681846" y="2522335"/>
                </a:lnTo>
                <a:lnTo>
                  <a:pt x="721671" y="2544174"/>
                </a:lnTo>
                <a:lnTo>
                  <a:pt x="762297" y="2564699"/>
                </a:lnTo>
                <a:lnTo>
                  <a:pt x="803695" y="2583881"/>
                </a:lnTo>
                <a:lnTo>
                  <a:pt x="845835" y="2601693"/>
                </a:lnTo>
                <a:lnTo>
                  <a:pt x="888691" y="2618106"/>
                </a:lnTo>
                <a:lnTo>
                  <a:pt x="932232" y="2633092"/>
                </a:lnTo>
                <a:lnTo>
                  <a:pt x="976431" y="2646621"/>
                </a:lnTo>
                <a:lnTo>
                  <a:pt x="1021259" y="2658665"/>
                </a:lnTo>
                <a:lnTo>
                  <a:pt x="1066687" y="2669196"/>
                </a:lnTo>
                <a:lnTo>
                  <a:pt x="1112687" y="2678185"/>
                </a:lnTo>
                <a:lnTo>
                  <a:pt x="1159230" y="2685603"/>
                </a:lnTo>
                <a:lnTo>
                  <a:pt x="1206288" y="2691423"/>
                </a:lnTo>
                <a:lnTo>
                  <a:pt x="1253832" y="2695615"/>
                </a:lnTo>
                <a:lnTo>
                  <a:pt x="1301833" y="2698152"/>
                </a:lnTo>
                <a:lnTo>
                  <a:pt x="1350264" y="2699004"/>
                </a:lnTo>
                <a:lnTo>
                  <a:pt x="1398694" y="2698152"/>
                </a:lnTo>
                <a:lnTo>
                  <a:pt x="1446695" y="2695615"/>
                </a:lnTo>
                <a:lnTo>
                  <a:pt x="1494239" y="2691423"/>
                </a:lnTo>
                <a:lnTo>
                  <a:pt x="1541297" y="2685603"/>
                </a:lnTo>
                <a:lnTo>
                  <a:pt x="1587840" y="2678185"/>
                </a:lnTo>
                <a:lnTo>
                  <a:pt x="1633840" y="2669196"/>
                </a:lnTo>
                <a:lnTo>
                  <a:pt x="1679268" y="2658665"/>
                </a:lnTo>
                <a:lnTo>
                  <a:pt x="1724096" y="2646621"/>
                </a:lnTo>
                <a:lnTo>
                  <a:pt x="1768295" y="2633092"/>
                </a:lnTo>
                <a:lnTo>
                  <a:pt x="1811836" y="2618106"/>
                </a:lnTo>
                <a:lnTo>
                  <a:pt x="1854692" y="2601693"/>
                </a:lnTo>
                <a:lnTo>
                  <a:pt x="1896832" y="2583881"/>
                </a:lnTo>
                <a:lnTo>
                  <a:pt x="1938230" y="2564699"/>
                </a:lnTo>
                <a:lnTo>
                  <a:pt x="1978856" y="2544174"/>
                </a:lnTo>
                <a:lnTo>
                  <a:pt x="2018681" y="2522335"/>
                </a:lnTo>
                <a:lnTo>
                  <a:pt x="2057678" y="2499212"/>
                </a:lnTo>
                <a:lnTo>
                  <a:pt x="2095817" y="2474832"/>
                </a:lnTo>
                <a:lnTo>
                  <a:pt x="2133071" y="2449224"/>
                </a:lnTo>
                <a:lnTo>
                  <a:pt x="2169410" y="2422417"/>
                </a:lnTo>
                <a:lnTo>
                  <a:pt x="2204806" y="2394438"/>
                </a:lnTo>
                <a:lnTo>
                  <a:pt x="2239230" y="2365318"/>
                </a:lnTo>
                <a:lnTo>
                  <a:pt x="2272654" y="2335083"/>
                </a:lnTo>
                <a:lnTo>
                  <a:pt x="2305050" y="2303764"/>
                </a:lnTo>
                <a:lnTo>
                  <a:pt x="2336388" y="2271387"/>
                </a:lnTo>
                <a:lnTo>
                  <a:pt x="2366640" y="2237982"/>
                </a:lnTo>
                <a:lnTo>
                  <a:pt x="2395778" y="2203578"/>
                </a:lnTo>
                <a:lnTo>
                  <a:pt x="2423772" y="2168203"/>
                </a:lnTo>
                <a:lnTo>
                  <a:pt x="2450596" y="2131884"/>
                </a:lnTo>
                <a:lnTo>
                  <a:pt x="2476219" y="2094652"/>
                </a:lnTo>
                <a:lnTo>
                  <a:pt x="2500614" y="2056535"/>
                </a:lnTo>
                <a:lnTo>
                  <a:pt x="2523751" y="2017560"/>
                </a:lnTo>
                <a:lnTo>
                  <a:pt x="2545603" y="1977757"/>
                </a:lnTo>
                <a:lnTo>
                  <a:pt x="2566140" y="1937153"/>
                </a:lnTo>
                <a:lnTo>
                  <a:pt x="2585334" y="1895779"/>
                </a:lnTo>
                <a:lnTo>
                  <a:pt x="2603157" y="1853661"/>
                </a:lnTo>
                <a:lnTo>
                  <a:pt x="2619580" y="1810830"/>
                </a:lnTo>
                <a:lnTo>
                  <a:pt x="2634575" y="1767312"/>
                </a:lnTo>
                <a:lnTo>
                  <a:pt x="2648112" y="1723137"/>
                </a:lnTo>
                <a:lnTo>
                  <a:pt x="2660164" y="1678334"/>
                </a:lnTo>
                <a:lnTo>
                  <a:pt x="2670701" y="1632930"/>
                </a:lnTo>
                <a:lnTo>
                  <a:pt x="2679696" y="1586955"/>
                </a:lnTo>
                <a:lnTo>
                  <a:pt x="2687119" y="1540436"/>
                </a:lnTo>
                <a:lnTo>
                  <a:pt x="2692942" y="1493403"/>
                </a:lnTo>
                <a:lnTo>
                  <a:pt x="2697137" y="1445884"/>
                </a:lnTo>
                <a:lnTo>
                  <a:pt x="2699675" y="1397907"/>
                </a:lnTo>
                <a:lnTo>
                  <a:pt x="2700528" y="1349502"/>
                </a:lnTo>
                <a:lnTo>
                  <a:pt x="2699675" y="1301096"/>
                </a:lnTo>
                <a:lnTo>
                  <a:pt x="2697137" y="1253119"/>
                </a:lnTo>
                <a:lnTo>
                  <a:pt x="2692942" y="1205600"/>
                </a:lnTo>
                <a:lnTo>
                  <a:pt x="2687119" y="1158567"/>
                </a:lnTo>
                <a:lnTo>
                  <a:pt x="2679696" y="1112048"/>
                </a:lnTo>
                <a:lnTo>
                  <a:pt x="2670701" y="1066073"/>
                </a:lnTo>
                <a:lnTo>
                  <a:pt x="2660164" y="1020669"/>
                </a:lnTo>
                <a:lnTo>
                  <a:pt x="2648112" y="975866"/>
                </a:lnTo>
                <a:lnTo>
                  <a:pt x="2634575" y="931691"/>
                </a:lnTo>
                <a:lnTo>
                  <a:pt x="2619580" y="888173"/>
                </a:lnTo>
                <a:lnTo>
                  <a:pt x="2603157" y="845342"/>
                </a:lnTo>
                <a:lnTo>
                  <a:pt x="2585334" y="803224"/>
                </a:lnTo>
                <a:lnTo>
                  <a:pt x="2566140" y="761850"/>
                </a:lnTo>
                <a:lnTo>
                  <a:pt x="2545603" y="721246"/>
                </a:lnTo>
                <a:lnTo>
                  <a:pt x="2523751" y="681443"/>
                </a:lnTo>
                <a:lnTo>
                  <a:pt x="2500614" y="642468"/>
                </a:lnTo>
                <a:lnTo>
                  <a:pt x="2476219" y="604351"/>
                </a:lnTo>
                <a:lnTo>
                  <a:pt x="2450596" y="567119"/>
                </a:lnTo>
                <a:lnTo>
                  <a:pt x="2423772" y="530800"/>
                </a:lnTo>
                <a:lnTo>
                  <a:pt x="2395778" y="495425"/>
                </a:lnTo>
                <a:lnTo>
                  <a:pt x="2366640" y="461021"/>
                </a:lnTo>
                <a:lnTo>
                  <a:pt x="2336388" y="427616"/>
                </a:lnTo>
                <a:lnTo>
                  <a:pt x="2305049" y="395239"/>
                </a:lnTo>
                <a:lnTo>
                  <a:pt x="2272654" y="363920"/>
                </a:lnTo>
                <a:lnTo>
                  <a:pt x="2239230" y="333685"/>
                </a:lnTo>
                <a:lnTo>
                  <a:pt x="2204806" y="304565"/>
                </a:lnTo>
                <a:lnTo>
                  <a:pt x="2169410" y="276586"/>
                </a:lnTo>
                <a:lnTo>
                  <a:pt x="2133071" y="249779"/>
                </a:lnTo>
                <a:lnTo>
                  <a:pt x="2095817" y="224171"/>
                </a:lnTo>
                <a:lnTo>
                  <a:pt x="2057678" y="199791"/>
                </a:lnTo>
                <a:lnTo>
                  <a:pt x="2018681" y="176668"/>
                </a:lnTo>
                <a:lnTo>
                  <a:pt x="1978856" y="154829"/>
                </a:lnTo>
                <a:lnTo>
                  <a:pt x="1938230" y="134304"/>
                </a:lnTo>
                <a:lnTo>
                  <a:pt x="1896832" y="115122"/>
                </a:lnTo>
                <a:lnTo>
                  <a:pt x="1854692" y="97310"/>
                </a:lnTo>
                <a:lnTo>
                  <a:pt x="1811836" y="80897"/>
                </a:lnTo>
                <a:lnTo>
                  <a:pt x="1768295" y="65911"/>
                </a:lnTo>
                <a:lnTo>
                  <a:pt x="1724096" y="52382"/>
                </a:lnTo>
                <a:lnTo>
                  <a:pt x="1679268" y="40338"/>
                </a:lnTo>
                <a:lnTo>
                  <a:pt x="1633840" y="29807"/>
                </a:lnTo>
                <a:lnTo>
                  <a:pt x="1587840" y="20818"/>
                </a:lnTo>
                <a:lnTo>
                  <a:pt x="1541297" y="13400"/>
                </a:lnTo>
                <a:lnTo>
                  <a:pt x="1494239" y="7580"/>
                </a:lnTo>
                <a:lnTo>
                  <a:pt x="1446695" y="3388"/>
                </a:lnTo>
                <a:lnTo>
                  <a:pt x="1398694" y="851"/>
                </a:lnTo>
                <a:lnTo>
                  <a:pt x="135026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33827" y="978407"/>
            <a:ext cx="2700655" cy="2699385"/>
          </a:xfrm>
          <a:custGeom>
            <a:avLst/>
            <a:gdLst/>
            <a:ahLst/>
            <a:cxnLst/>
            <a:rect l="l" t="t" r="r" b="b"/>
            <a:pathLst>
              <a:path w="2700654" h="2699385">
                <a:moveTo>
                  <a:pt x="0" y="1349502"/>
                </a:moveTo>
                <a:lnTo>
                  <a:pt x="852" y="1301096"/>
                </a:lnTo>
                <a:lnTo>
                  <a:pt x="3390" y="1253119"/>
                </a:lnTo>
                <a:lnTo>
                  <a:pt x="7585" y="1205600"/>
                </a:lnTo>
                <a:lnTo>
                  <a:pt x="13408" y="1158567"/>
                </a:lnTo>
                <a:lnTo>
                  <a:pt x="20831" y="1112048"/>
                </a:lnTo>
                <a:lnTo>
                  <a:pt x="29826" y="1066073"/>
                </a:lnTo>
                <a:lnTo>
                  <a:pt x="40363" y="1020669"/>
                </a:lnTo>
                <a:lnTo>
                  <a:pt x="52415" y="975866"/>
                </a:lnTo>
                <a:lnTo>
                  <a:pt x="65952" y="931691"/>
                </a:lnTo>
                <a:lnTo>
                  <a:pt x="80947" y="888173"/>
                </a:lnTo>
                <a:lnTo>
                  <a:pt x="97370" y="845342"/>
                </a:lnTo>
                <a:lnTo>
                  <a:pt x="115193" y="803224"/>
                </a:lnTo>
                <a:lnTo>
                  <a:pt x="134387" y="761850"/>
                </a:lnTo>
                <a:lnTo>
                  <a:pt x="154924" y="721246"/>
                </a:lnTo>
                <a:lnTo>
                  <a:pt x="176776" y="681443"/>
                </a:lnTo>
                <a:lnTo>
                  <a:pt x="199913" y="642468"/>
                </a:lnTo>
                <a:lnTo>
                  <a:pt x="224308" y="604351"/>
                </a:lnTo>
                <a:lnTo>
                  <a:pt x="249931" y="567119"/>
                </a:lnTo>
                <a:lnTo>
                  <a:pt x="276755" y="530800"/>
                </a:lnTo>
                <a:lnTo>
                  <a:pt x="304749" y="495425"/>
                </a:lnTo>
                <a:lnTo>
                  <a:pt x="333887" y="461021"/>
                </a:lnTo>
                <a:lnTo>
                  <a:pt x="364139" y="427616"/>
                </a:lnTo>
                <a:lnTo>
                  <a:pt x="395478" y="395239"/>
                </a:lnTo>
                <a:lnTo>
                  <a:pt x="427873" y="363920"/>
                </a:lnTo>
                <a:lnTo>
                  <a:pt x="461297" y="333685"/>
                </a:lnTo>
                <a:lnTo>
                  <a:pt x="495721" y="304565"/>
                </a:lnTo>
                <a:lnTo>
                  <a:pt x="531117" y="276586"/>
                </a:lnTo>
                <a:lnTo>
                  <a:pt x="567456" y="249779"/>
                </a:lnTo>
                <a:lnTo>
                  <a:pt x="604710" y="224171"/>
                </a:lnTo>
                <a:lnTo>
                  <a:pt x="642849" y="199791"/>
                </a:lnTo>
                <a:lnTo>
                  <a:pt x="681846" y="176668"/>
                </a:lnTo>
                <a:lnTo>
                  <a:pt x="721671" y="154829"/>
                </a:lnTo>
                <a:lnTo>
                  <a:pt x="762297" y="134304"/>
                </a:lnTo>
                <a:lnTo>
                  <a:pt x="803695" y="115122"/>
                </a:lnTo>
                <a:lnTo>
                  <a:pt x="845835" y="97310"/>
                </a:lnTo>
                <a:lnTo>
                  <a:pt x="888691" y="80897"/>
                </a:lnTo>
                <a:lnTo>
                  <a:pt x="932232" y="65911"/>
                </a:lnTo>
                <a:lnTo>
                  <a:pt x="976431" y="52382"/>
                </a:lnTo>
                <a:lnTo>
                  <a:pt x="1021259" y="40338"/>
                </a:lnTo>
                <a:lnTo>
                  <a:pt x="1066687" y="29807"/>
                </a:lnTo>
                <a:lnTo>
                  <a:pt x="1112687" y="20818"/>
                </a:lnTo>
                <a:lnTo>
                  <a:pt x="1159230" y="13400"/>
                </a:lnTo>
                <a:lnTo>
                  <a:pt x="1206288" y="7580"/>
                </a:lnTo>
                <a:lnTo>
                  <a:pt x="1253832" y="3388"/>
                </a:lnTo>
                <a:lnTo>
                  <a:pt x="1301833" y="851"/>
                </a:lnTo>
                <a:lnTo>
                  <a:pt x="1350264" y="0"/>
                </a:lnTo>
                <a:lnTo>
                  <a:pt x="1398694" y="851"/>
                </a:lnTo>
                <a:lnTo>
                  <a:pt x="1446695" y="3388"/>
                </a:lnTo>
                <a:lnTo>
                  <a:pt x="1494239" y="7580"/>
                </a:lnTo>
                <a:lnTo>
                  <a:pt x="1541297" y="13400"/>
                </a:lnTo>
                <a:lnTo>
                  <a:pt x="1587840" y="20818"/>
                </a:lnTo>
                <a:lnTo>
                  <a:pt x="1633840" y="29807"/>
                </a:lnTo>
                <a:lnTo>
                  <a:pt x="1679268" y="40338"/>
                </a:lnTo>
                <a:lnTo>
                  <a:pt x="1724096" y="52382"/>
                </a:lnTo>
                <a:lnTo>
                  <a:pt x="1768295" y="65911"/>
                </a:lnTo>
                <a:lnTo>
                  <a:pt x="1811836" y="80897"/>
                </a:lnTo>
                <a:lnTo>
                  <a:pt x="1854692" y="97310"/>
                </a:lnTo>
                <a:lnTo>
                  <a:pt x="1896832" y="115122"/>
                </a:lnTo>
                <a:lnTo>
                  <a:pt x="1938230" y="134304"/>
                </a:lnTo>
                <a:lnTo>
                  <a:pt x="1978856" y="154829"/>
                </a:lnTo>
                <a:lnTo>
                  <a:pt x="2018681" y="176668"/>
                </a:lnTo>
                <a:lnTo>
                  <a:pt x="2057678" y="199791"/>
                </a:lnTo>
                <a:lnTo>
                  <a:pt x="2095817" y="224171"/>
                </a:lnTo>
                <a:lnTo>
                  <a:pt x="2133071" y="249779"/>
                </a:lnTo>
                <a:lnTo>
                  <a:pt x="2169410" y="276586"/>
                </a:lnTo>
                <a:lnTo>
                  <a:pt x="2204806" y="304565"/>
                </a:lnTo>
                <a:lnTo>
                  <a:pt x="2239230" y="333685"/>
                </a:lnTo>
                <a:lnTo>
                  <a:pt x="2272654" y="363920"/>
                </a:lnTo>
                <a:lnTo>
                  <a:pt x="2305049" y="395239"/>
                </a:lnTo>
                <a:lnTo>
                  <a:pt x="2336388" y="427616"/>
                </a:lnTo>
                <a:lnTo>
                  <a:pt x="2366640" y="461021"/>
                </a:lnTo>
                <a:lnTo>
                  <a:pt x="2395778" y="495425"/>
                </a:lnTo>
                <a:lnTo>
                  <a:pt x="2423772" y="530800"/>
                </a:lnTo>
                <a:lnTo>
                  <a:pt x="2450596" y="567119"/>
                </a:lnTo>
                <a:lnTo>
                  <a:pt x="2476219" y="604351"/>
                </a:lnTo>
                <a:lnTo>
                  <a:pt x="2500614" y="642468"/>
                </a:lnTo>
                <a:lnTo>
                  <a:pt x="2523751" y="681443"/>
                </a:lnTo>
                <a:lnTo>
                  <a:pt x="2545603" y="721246"/>
                </a:lnTo>
                <a:lnTo>
                  <a:pt x="2566140" y="761850"/>
                </a:lnTo>
                <a:lnTo>
                  <a:pt x="2585334" y="803224"/>
                </a:lnTo>
                <a:lnTo>
                  <a:pt x="2603157" y="845342"/>
                </a:lnTo>
                <a:lnTo>
                  <a:pt x="2619580" y="888173"/>
                </a:lnTo>
                <a:lnTo>
                  <a:pt x="2634575" y="931691"/>
                </a:lnTo>
                <a:lnTo>
                  <a:pt x="2648112" y="975866"/>
                </a:lnTo>
                <a:lnTo>
                  <a:pt x="2660164" y="1020669"/>
                </a:lnTo>
                <a:lnTo>
                  <a:pt x="2670701" y="1066073"/>
                </a:lnTo>
                <a:lnTo>
                  <a:pt x="2679696" y="1112048"/>
                </a:lnTo>
                <a:lnTo>
                  <a:pt x="2687119" y="1158567"/>
                </a:lnTo>
                <a:lnTo>
                  <a:pt x="2692942" y="1205600"/>
                </a:lnTo>
                <a:lnTo>
                  <a:pt x="2697137" y="1253119"/>
                </a:lnTo>
                <a:lnTo>
                  <a:pt x="2699675" y="1301096"/>
                </a:lnTo>
                <a:lnTo>
                  <a:pt x="2700528" y="1349502"/>
                </a:lnTo>
                <a:lnTo>
                  <a:pt x="2699675" y="1397907"/>
                </a:lnTo>
                <a:lnTo>
                  <a:pt x="2697137" y="1445884"/>
                </a:lnTo>
                <a:lnTo>
                  <a:pt x="2692942" y="1493403"/>
                </a:lnTo>
                <a:lnTo>
                  <a:pt x="2687119" y="1540436"/>
                </a:lnTo>
                <a:lnTo>
                  <a:pt x="2679696" y="1586955"/>
                </a:lnTo>
                <a:lnTo>
                  <a:pt x="2670701" y="1632930"/>
                </a:lnTo>
                <a:lnTo>
                  <a:pt x="2660164" y="1678334"/>
                </a:lnTo>
                <a:lnTo>
                  <a:pt x="2648112" y="1723137"/>
                </a:lnTo>
                <a:lnTo>
                  <a:pt x="2634575" y="1767312"/>
                </a:lnTo>
                <a:lnTo>
                  <a:pt x="2619580" y="1810830"/>
                </a:lnTo>
                <a:lnTo>
                  <a:pt x="2603157" y="1853661"/>
                </a:lnTo>
                <a:lnTo>
                  <a:pt x="2585334" y="1895779"/>
                </a:lnTo>
                <a:lnTo>
                  <a:pt x="2566140" y="1937153"/>
                </a:lnTo>
                <a:lnTo>
                  <a:pt x="2545603" y="1977757"/>
                </a:lnTo>
                <a:lnTo>
                  <a:pt x="2523751" y="2017560"/>
                </a:lnTo>
                <a:lnTo>
                  <a:pt x="2500614" y="2056535"/>
                </a:lnTo>
                <a:lnTo>
                  <a:pt x="2476219" y="2094652"/>
                </a:lnTo>
                <a:lnTo>
                  <a:pt x="2450596" y="2131884"/>
                </a:lnTo>
                <a:lnTo>
                  <a:pt x="2423772" y="2168203"/>
                </a:lnTo>
                <a:lnTo>
                  <a:pt x="2395778" y="2203578"/>
                </a:lnTo>
                <a:lnTo>
                  <a:pt x="2366640" y="2237982"/>
                </a:lnTo>
                <a:lnTo>
                  <a:pt x="2336388" y="2271387"/>
                </a:lnTo>
                <a:lnTo>
                  <a:pt x="2305050" y="2303764"/>
                </a:lnTo>
                <a:lnTo>
                  <a:pt x="2272654" y="2335083"/>
                </a:lnTo>
                <a:lnTo>
                  <a:pt x="2239230" y="2365318"/>
                </a:lnTo>
                <a:lnTo>
                  <a:pt x="2204806" y="2394438"/>
                </a:lnTo>
                <a:lnTo>
                  <a:pt x="2169410" y="2422417"/>
                </a:lnTo>
                <a:lnTo>
                  <a:pt x="2133071" y="2449224"/>
                </a:lnTo>
                <a:lnTo>
                  <a:pt x="2095817" y="2474832"/>
                </a:lnTo>
                <a:lnTo>
                  <a:pt x="2057678" y="2499212"/>
                </a:lnTo>
                <a:lnTo>
                  <a:pt x="2018681" y="2522335"/>
                </a:lnTo>
                <a:lnTo>
                  <a:pt x="1978856" y="2544174"/>
                </a:lnTo>
                <a:lnTo>
                  <a:pt x="1938230" y="2564699"/>
                </a:lnTo>
                <a:lnTo>
                  <a:pt x="1896832" y="2583881"/>
                </a:lnTo>
                <a:lnTo>
                  <a:pt x="1854692" y="2601693"/>
                </a:lnTo>
                <a:lnTo>
                  <a:pt x="1811836" y="2618106"/>
                </a:lnTo>
                <a:lnTo>
                  <a:pt x="1768295" y="2633092"/>
                </a:lnTo>
                <a:lnTo>
                  <a:pt x="1724096" y="2646621"/>
                </a:lnTo>
                <a:lnTo>
                  <a:pt x="1679268" y="2658665"/>
                </a:lnTo>
                <a:lnTo>
                  <a:pt x="1633840" y="2669196"/>
                </a:lnTo>
                <a:lnTo>
                  <a:pt x="1587840" y="2678185"/>
                </a:lnTo>
                <a:lnTo>
                  <a:pt x="1541297" y="2685603"/>
                </a:lnTo>
                <a:lnTo>
                  <a:pt x="1494239" y="2691423"/>
                </a:lnTo>
                <a:lnTo>
                  <a:pt x="1446695" y="2695615"/>
                </a:lnTo>
                <a:lnTo>
                  <a:pt x="1398694" y="2698152"/>
                </a:lnTo>
                <a:lnTo>
                  <a:pt x="1350264" y="2699004"/>
                </a:lnTo>
                <a:lnTo>
                  <a:pt x="1301833" y="2698152"/>
                </a:lnTo>
                <a:lnTo>
                  <a:pt x="1253832" y="2695615"/>
                </a:lnTo>
                <a:lnTo>
                  <a:pt x="1206288" y="2691423"/>
                </a:lnTo>
                <a:lnTo>
                  <a:pt x="1159230" y="2685603"/>
                </a:lnTo>
                <a:lnTo>
                  <a:pt x="1112687" y="2678185"/>
                </a:lnTo>
                <a:lnTo>
                  <a:pt x="1066687" y="2669196"/>
                </a:lnTo>
                <a:lnTo>
                  <a:pt x="1021259" y="2658665"/>
                </a:lnTo>
                <a:lnTo>
                  <a:pt x="976431" y="2646621"/>
                </a:lnTo>
                <a:lnTo>
                  <a:pt x="932232" y="2633092"/>
                </a:lnTo>
                <a:lnTo>
                  <a:pt x="888691" y="2618106"/>
                </a:lnTo>
                <a:lnTo>
                  <a:pt x="845835" y="2601693"/>
                </a:lnTo>
                <a:lnTo>
                  <a:pt x="803695" y="2583881"/>
                </a:lnTo>
                <a:lnTo>
                  <a:pt x="762297" y="2564699"/>
                </a:lnTo>
                <a:lnTo>
                  <a:pt x="721671" y="2544174"/>
                </a:lnTo>
                <a:lnTo>
                  <a:pt x="681846" y="2522335"/>
                </a:lnTo>
                <a:lnTo>
                  <a:pt x="642849" y="2499212"/>
                </a:lnTo>
                <a:lnTo>
                  <a:pt x="604710" y="2474832"/>
                </a:lnTo>
                <a:lnTo>
                  <a:pt x="567456" y="2449224"/>
                </a:lnTo>
                <a:lnTo>
                  <a:pt x="531117" y="2422417"/>
                </a:lnTo>
                <a:lnTo>
                  <a:pt x="495721" y="2394438"/>
                </a:lnTo>
                <a:lnTo>
                  <a:pt x="461297" y="2365318"/>
                </a:lnTo>
                <a:lnTo>
                  <a:pt x="427873" y="2335083"/>
                </a:lnTo>
                <a:lnTo>
                  <a:pt x="395478" y="2303764"/>
                </a:lnTo>
                <a:lnTo>
                  <a:pt x="364139" y="2271387"/>
                </a:lnTo>
                <a:lnTo>
                  <a:pt x="333887" y="2237982"/>
                </a:lnTo>
                <a:lnTo>
                  <a:pt x="304749" y="2203578"/>
                </a:lnTo>
                <a:lnTo>
                  <a:pt x="276755" y="2168203"/>
                </a:lnTo>
                <a:lnTo>
                  <a:pt x="249931" y="2131884"/>
                </a:lnTo>
                <a:lnTo>
                  <a:pt x="224308" y="2094652"/>
                </a:lnTo>
                <a:lnTo>
                  <a:pt x="199913" y="2056535"/>
                </a:lnTo>
                <a:lnTo>
                  <a:pt x="176776" y="2017560"/>
                </a:lnTo>
                <a:lnTo>
                  <a:pt x="154924" y="1977757"/>
                </a:lnTo>
                <a:lnTo>
                  <a:pt x="134387" y="1937153"/>
                </a:lnTo>
                <a:lnTo>
                  <a:pt x="115193" y="1895779"/>
                </a:lnTo>
                <a:lnTo>
                  <a:pt x="97370" y="1853661"/>
                </a:lnTo>
                <a:lnTo>
                  <a:pt x="80947" y="1810830"/>
                </a:lnTo>
                <a:lnTo>
                  <a:pt x="65952" y="1767312"/>
                </a:lnTo>
                <a:lnTo>
                  <a:pt x="52415" y="1723137"/>
                </a:lnTo>
                <a:lnTo>
                  <a:pt x="40363" y="1678334"/>
                </a:lnTo>
                <a:lnTo>
                  <a:pt x="29826" y="1632930"/>
                </a:lnTo>
                <a:lnTo>
                  <a:pt x="20831" y="1586955"/>
                </a:lnTo>
                <a:lnTo>
                  <a:pt x="13408" y="1540436"/>
                </a:lnTo>
                <a:lnTo>
                  <a:pt x="7585" y="1493403"/>
                </a:lnTo>
                <a:lnTo>
                  <a:pt x="3390" y="1445884"/>
                </a:lnTo>
                <a:lnTo>
                  <a:pt x="852" y="1397907"/>
                </a:lnTo>
                <a:lnTo>
                  <a:pt x="0" y="1349502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33344" y="1629155"/>
            <a:ext cx="1363980" cy="1346200"/>
          </a:xfrm>
          <a:custGeom>
            <a:avLst/>
            <a:gdLst/>
            <a:ahLst/>
            <a:cxnLst/>
            <a:rect l="l" t="t" r="r" b="b"/>
            <a:pathLst>
              <a:path w="1363979" h="1346200">
                <a:moveTo>
                  <a:pt x="681990" y="0"/>
                </a:moveTo>
                <a:lnTo>
                  <a:pt x="633281" y="1689"/>
                </a:lnTo>
                <a:lnTo>
                  <a:pt x="585498" y="6681"/>
                </a:lnTo>
                <a:lnTo>
                  <a:pt x="538754" y="14863"/>
                </a:lnTo>
                <a:lnTo>
                  <a:pt x="493167" y="26119"/>
                </a:lnTo>
                <a:lnTo>
                  <a:pt x="448850" y="40337"/>
                </a:lnTo>
                <a:lnTo>
                  <a:pt x="405920" y="57402"/>
                </a:lnTo>
                <a:lnTo>
                  <a:pt x="364491" y="77201"/>
                </a:lnTo>
                <a:lnTo>
                  <a:pt x="324679" y="99620"/>
                </a:lnTo>
                <a:lnTo>
                  <a:pt x="286600" y="124544"/>
                </a:lnTo>
                <a:lnTo>
                  <a:pt x="250369" y="151861"/>
                </a:lnTo>
                <a:lnTo>
                  <a:pt x="216101" y="181456"/>
                </a:lnTo>
                <a:lnTo>
                  <a:pt x="183911" y="213215"/>
                </a:lnTo>
                <a:lnTo>
                  <a:pt x="153915" y="247024"/>
                </a:lnTo>
                <a:lnTo>
                  <a:pt x="126229" y="282770"/>
                </a:lnTo>
                <a:lnTo>
                  <a:pt x="100967" y="320339"/>
                </a:lnTo>
                <a:lnTo>
                  <a:pt x="78245" y="359617"/>
                </a:lnTo>
                <a:lnTo>
                  <a:pt x="58178" y="400490"/>
                </a:lnTo>
                <a:lnTo>
                  <a:pt x="40882" y="442844"/>
                </a:lnTo>
                <a:lnTo>
                  <a:pt x="26472" y="486565"/>
                </a:lnTo>
                <a:lnTo>
                  <a:pt x="15063" y="531539"/>
                </a:lnTo>
                <a:lnTo>
                  <a:pt x="6771" y="577654"/>
                </a:lnTo>
                <a:lnTo>
                  <a:pt x="1712" y="624794"/>
                </a:lnTo>
                <a:lnTo>
                  <a:pt x="0" y="672846"/>
                </a:lnTo>
                <a:lnTo>
                  <a:pt x="1712" y="720897"/>
                </a:lnTo>
                <a:lnTo>
                  <a:pt x="6771" y="768037"/>
                </a:lnTo>
                <a:lnTo>
                  <a:pt x="15063" y="814152"/>
                </a:lnTo>
                <a:lnTo>
                  <a:pt x="26472" y="859126"/>
                </a:lnTo>
                <a:lnTo>
                  <a:pt x="40882" y="902847"/>
                </a:lnTo>
                <a:lnTo>
                  <a:pt x="58178" y="945201"/>
                </a:lnTo>
                <a:lnTo>
                  <a:pt x="78245" y="986074"/>
                </a:lnTo>
                <a:lnTo>
                  <a:pt x="100967" y="1025352"/>
                </a:lnTo>
                <a:lnTo>
                  <a:pt x="126229" y="1062921"/>
                </a:lnTo>
                <a:lnTo>
                  <a:pt x="153915" y="1098667"/>
                </a:lnTo>
                <a:lnTo>
                  <a:pt x="183911" y="1132476"/>
                </a:lnTo>
                <a:lnTo>
                  <a:pt x="216101" y="1164235"/>
                </a:lnTo>
                <a:lnTo>
                  <a:pt x="250369" y="1193830"/>
                </a:lnTo>
                <a:lnTo>
                  <a:pt x="286600" y="1221147"/>
                </a:lnTo>
                <a:lnTo>
                  <a:pt x="324679" y="1246071"/>
                </a:lnTo>
                <a:lnTo>
                  <a:pt x="364491" y="1268490"/>
                </a:lnTo>
                <a:lnTo>
                  <a:pt x="405920" y="1288289"/>
                </a:lnTo>
                <a:lnTo>
                  <a:pt x="448850" y="1305354"/>
                </a:lnTo>
                <a:lnTo>
                  <a:pt x="493167" y="1319572"/>
                </a:lnTo>
                <a:lnTo>
                  <a:pt x="538754" y="1330828"/>
                </a:lnTo>
                <a:lnTo>
                  <a:pt x="585498" y="1339010"/>
                </a:lnTo>
                <a:lnTo>
                  <a:pt x="633281" y="1344002"/>
                </a:lnTo>
                <a:lnTo>
                  <a:pt x="681990" y="1345692"/>
                </a:lnTo>
                <a:lnTo>
                  <a:pt x="730698" y="1344002"/>
                </a:lnTo>
                <a:lnTo>
                  <a:pt x="778481" y="1339010"/>
                </a:lnTo>
                <a:lnTo>
                  <a:pt x="825225" y="1330828"/>
                </a:lnTo>
                <a:lnTo>
                  <a:pt x="870812" y="1319572"/>
                </a:lnTo>
                <a:lnTo>
                  <a:pt x="915129" y="1305354"/>
                </a:lnTo>
                <a:lnTo>
                  <a:pt x="958059" y="1288289"/>
                </a:lnTo>
                <a:lnTo>
                  <a:pt x="999488" y="1268490"/>
                </a:lnTo>
                <a:lnTo>
                  <a:pt x="1039300" y="1246071"/>
                </a:lnTo>
                <a:lnTo>
                  <a:pt x="1077379" y="1221147"/>
                </a:lnTo>
                <a:lnTo>
                  <a:pt x="1113610" y="1193830"/>
                </a:lnTo>
                <a:lnTo>
                  <a:pt x="1147878" y="1164235"/>
                </a:lnTo>
                <a:lnTo>
                  <a:pt x="1180068" y="1132476"/>
                </a:lnTo>
                <a:lnTo>
                  <a:pt x="1210064" y="1098667"/>
                </a:lnTo>
                <a:lnTo>
                  <a:pt x="1237750" y="1062921"/>
                </a:lnTo>
                <a:lnTo>
                  <a:pt x="1263012" y="1025352"/>
                </a:lnTo>
                <a:lnTo>
                  <a:pt x="1285734" y="986074"/>
                </a:lnTo>
                <a:lnTo>
                  <a:pt x="1305801" y="945201"/>
                </a:lnTo>
                <a:lnTo>
                  <a:pt x="1323097" y="902847"/>
                </a:lnTo>
                <a:lnTo>
                  <a:pt x="1337507" y="859126"/>
                </a:lnTo>
                <a:lnTo>
                  <a:pt x="1348916" y="814152"/>
                </a:lnTo>
                <a:lnTo>
                  <a:pt x="1357208" y="768037"/>
                </a:lnTo>
                <a:lnTo>
                  <a:pt x="1362267" y="720897"/>
                </a:lnTo>
                <a:lnTo>
                  <a:pt x="1363980" y="672846"/>
                </a:lnTo>
                <a:lnTo>
                  <a:pt x="1362267" y="624794"/>
                </a:lnTo>
                <a:lnTo>
                  <a:pt x="1357208" y="577654"/>
                </a:lnTo>
                <a:lnTo>
                  <a:pt x="1348916" y="531539"/>
                </a:lnTo>
                <a:lnTo>
                  <a:pt x="1337507" y="486565"/>
                </a:lnTo>
                <a:lnTo>
                  <a:pt x="1323097" y="442844"/>
                </a:lnTo>
                <a:lnTo>
                  <a:pt x="1305801" y="400490"/>
                </a:lnTo>
                <a:lnTo>
                  <a:pt x="1285734" y="359617"/>
                </a:lnTo>
                <a:lnTo>
                  <a:pt x="1263012" y="320339"/>
                </a:lnTo>
                <a:lnTo>
                  <a:pt x="1237750" y="282770"/>
                </a:lnTo>
                <a:lnTo>
                  <a:pt x="1210064" y="247024"/>
                </a:lnTo>
                <a:lnTo>
                  <a:pt x="1180068" y="213215"/>
                </a:lnTo>
                <a:lnTo>
                  <a:pt x="1147878" y="181456"/>
                </a:lnTo>
                <a:lnTo>
                  <a:pt x="1113610" y="151861"/>
                </a:lnTo>
                <a:lnTo>
                  <a:pt x="1077379" y="124544"/>
                </a:lnTo>
                <a:lnTo>
                  <a:pt x="1039300" y="99620"/>
                </a:lnTo>
                <a:lnTo>
                  <a:pt x="999488" y="77201"/>
                </a:lnTo>
                <a:lnTo>
                  <a:pt x="958059" y="57402"/>
                </a:lnTo>
                <a:lnTo>
                  <a:pt x="915129" y="40337"/>
                </a:lnTo>
                <a:lnTo>
                  <a:pt x="870812" y="26119"/>
                </a:lnTo>
                <a:lnTo>
                  <a:pt x="825225" y="14863"/>
                </a:lnTo>
                <a:lnTo>
                  <a:pt x="778481" y="6681"/>
                </a:lnTo>
                <a:lnTo>
                  <a:pt x="730698" y="1689"/>
                </a:lnTo>
                <a:lnTo>
                  <a:pt x="681990" y="0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33344" y="1629155"/>
            <a:ext cx="1363980" cy="1346200"/>
          </a:xfrm>
          <a:custGeom>
            <a:avLst/>
            <a:gdLst/>
            <a:ahLst/>
            <a:cxnLst/>
            <a:rect l="l" t="t" r="r" b="b"/>
            <a:pathLst>
              <a:path w="1363979" h="1346200">
                <a:moveTo>
                  <a:pt x="0" y="672846"/>
                </a:moveTo>
                <a:lnTo>
                  <a:pt x="1712" y="624794"/>
                </a:lnTo>
                <a:lnTo>
                  <a:pt x="6771" y="577654"/>
                </a:lnTo>
                <a:lnTo>
                  <a:pt x="15063" y="531539"/>
                </a:lnTo>
                <a:lnTo>
                  <a:pt x="26472" y="486565"/>
                </a:lnTo>
                <a:lnTo>
                  <a:pt x="40882" y="442844"/>
                </a:lnTo>
                <a:lnTo>
                  <a:pt x="58178" y="400490"/>
                </a:lnTo>
                <a:lnTo>
                  <a:pt x="78245" y="359617"/>
                </a:lnTo>
                <a:lnTo>
                  <a:pt x="100967" y="320339"/>
                </a:lnTo>
                <a:lnTo>
                  <a:pt x="126229" y="282770"/>
                </a:lnTo>
                <a:lnTo>
                  <a:pt x="153915" y="247024"/>
                </a:lnTo>
                <a:lnTo>
                  <a:pt x="183911" y="213215"/>
                </a:lnTo>
                <a:lnTo>
                  <a:pt x="216101" y="181456"/>
                </a:lnTo>
                <a:lnTo>
                  <a:pt x="250369" y="151861"/>
                </a:lnTo>
                <a:lnTo>
                  <a:pt x="286600" y="124544"/>
                </a:lnTo>
                <a:lnTo>
                  <a:pt x="324679" y="99620"/>
                </a:lnTo>
                <a:lnTo>
                  <a:pt x="364491" y="77201"/>
                </a:lnTo>
                <a:lnTo>
                  <a:pt x="405920" y="57402"/>
                </a:lnTo>
                <a:lnTo>
                  <a:pt x="448850" y="40337"/>
                </a:lnTo>
                <a:lnTo>
                  <a:pt x="493167" y="26119"/>
                </a:lnTo>
                <a:lnTo>
                  <a:pt x="538754" y="14863"/>
                </a:lnTo>
                <a:lnTo>
                  <a:pt x="585498" y="6681"/>
                </a:lnTo>
                <a:lnTo>
                  <a:pt x="633281" y="1689"/>
                </a:lnTo>
                <a:lnTo>
                  <a:pt x="681990" y="0"/>
                </a:lnTo>
                <a:lnTo>
                  <a:pt x="730698" y="1689"/>
                </a:lnTo>
                <a:lnTo>
                  <a:pt x="778481" y="6681"/>
                </a:lnTo>
                <a:lnTo>
                  <a:pt x="825225" y="14863"/>
                </a:lnTo>
                <a:lnTo>
                  <a:pt x="870812" y="26119"/>
                </a:lnTo>
                <a:lnTo>
                  <a:pt x="915129" y="40337"/>
                </a:lnTo>
                <a:lnTo>
                  <a:pt x="958059" y="57402"/>
                </a:lnTo>
                <a:lnTo>
                  <a:pt x="999488" y="77201"/>
                </a:lnTo>
                <a:lnTo>
                  <a:pt x="1039300" y="99620"/>
                </a:lnTo>
                <a:lnTo>
                  <a:pt x="1077379" y="124544"/>
                </a:lnTo>
                <a:lnTo>
                  <a:pt x="1113610" y="151861"/>
                </a:lnTo>
                <a:lnTo>
                  <a:pt x="1147878" y="181456"/>
                </a:lnTo>
                <a:lnTo>
                  <a:pt x="1180068" y="213215"/>
                </a:lnTo>
                <a:lnTo>
                  <a:pt x="1210064" y="247024"/>
                </a:lnTo>
                <a:lnTo>
                  <a:pt x="1237750" y="282770"/>
                </a:lnTo>
                <a:lnTo>
                  <a:pt x="1263012" y="320339"/>
                </a:lnTo>
                <a:lnTo>
                  <a:pt x="1285734" y="359617"/>
                </a:lnTo>
                <a:lnTo>
                  <a:pt x="1305801" y="400490"/>
                </a:lnTo>
                <a:lnTo>
                  <a:pt x="1323097" y="442844"/>
                </a:lnTo>
                <a:lnTo>
                  <a:pt x="1337507" y="486565"/>
                </a:lnTo>
                <a:lnTo>
                  <a:pt x="1348916" y="531539"/>
                </a:lnTo>
                <a:lnTo>
                  <a:pt x="1357208" y="577654"/>
                </a:lnTo>
                <a:lnTo>
                  <a:pt x="1362267" y="624794"/>
                </a:lnTo>
                <a:lnTo>
                  <a:pt x="1363980" y="672846"/>
                </a:lnTo>
                <a:lnTo>
                  <a:pt x="1362267" y="720897"/>
                </a:lnTo>
                <a:lnTo>
                  <a:pt x="1357208" y="768037"/>
                </a:lnTo>
                <a:lnTo>
                  <a:pt x="1348916" y="814152"/>
                </a:lnTo>
                <a:lnTo>
                  <a:pt x="1337507" y="859126"/>
                </a:lnTo>
                <a:lnTo>
                  <a:pt x="1323097" y="902847"/>
                </a:lnTo>
                <a:lnTo>
                  <a:pt x="1305801" y="945201"/>
                </a:lnTo>
                <a:lnTo>
                  <a:pt x="1285734" y="986074"/>
                </a:lnTo>
                <a:lnTo>
                  <a:pt x="1263012" y="1025352"/>
                </a:lnTo>
                <a:lnTo>
                  <a:pt x="1237750" y="1062921"/>
                </a:lnTo>
                <a:lnTo>
                  <a:pt x="1210064" y="1098667"/>
                </a:lnTo>
                <a:lnTo>
                  <a:pt x="1180068" y="1132476"/>
                </a:lnTo>
                <a:lnTo>
                  <a:pt x="1147878" y="1164235"/>
                </a:lnTo>
                <a:lnTo>
                  <a:pt x="1113610" y="1193830"/>
                </a:lnTo>
                <a:lnTo>
                  <a:pt x="1077379" y="1221147"/>
                </a:lnTo>
                <a:lnTo>
                  <a:pt x="1039300" y="1246071"/>
                </a:lnTo>
                <a:lnTo>
                  <a:pt x="999488" y="1268490"/>
                </a:lnTo>
                <a:lnTo>
                  <a:pt x="958059" y="1288289"/>
                </a:lnTo>
                <a:lnTo>
                  <a:pt x="915129" y="1305354"/>
                </a:lnTo>
                <a:lnTo>
                  <a:pt x="870812" y="1319572"/>
                </a:lnTo>
                <a:lnTo>
                  <a:pt x="825225" y="1330828"/>
                </a:lnTo>
                <a:lnTo>
                  <a:pt x="778481" y="1339010"/>
                </a:lnTo>
                <a:lnTo>
                  <a:pt x="730698" y="1344002"/>
                </a:lnTo>
                <a:lnTo>
                  <a:pt x="681990" y="1345692"/>
                </a:lnTo>
                <a:lnTo>
                  <a:pt x="633281" y="1344002"/>
                </a:lnTo>
                <a:lnTo>
                  <a:pt x="585498" y="1339010"/>
                </a:lnTo>
                <a:lnTo>
                  <a:pt x="538754" y="1330828"/>
                </a:lnTo>
                <a:lnTo>
                  <a:pt x="493167" y="1319572"/>
                </a:lnTo>
                <a:lnTo>
                  <a:pt x="448850" y="1305354"/>
                </a:lnTo>
                <a:lnTo>
                  <a:pt x="405920" y="1288289"/>
                </a:lnTo>
                <a:lnTo>
                  <a:pt x="364491" y="1268490"/>
                </a:lnTo>
                <a:lnTo>
                  <a:pt x="324679" y="1246071"/>
                </a:lnTo>
                <a:lnTo>
                  <a:pt x="286600" y="1221147"/>
                </a:lnTo>
                <a:lnTo>
                  <a:pt x="250369" y="1193830"/>
                </a:lnTo>
                <a:lnTo>
                  <a:pt x="216101" y="1164235"/>
                </a:lnTo>
                <a:lnTo>
                  <a:pt x="183911" y="1132476"/>
                </a:lnTo>
                <a:lnTo>
                  <a:pt x="153915" y="1098667"/>
                </a:lnTo>
                <a:lnTo>
                  <a:pt x="126229" y="1062921"/>
                </a:lnTo>
                <a:lnTo>
                  <a:pt x="100967" y="1025352"/>
                </a:lnTo>
                <a:lnTo>
                  <a:pt x="78245" y="986074"/>
                </a:lnTo>
                <a:lnTo>
                  <a:pt x="58178" y="945201"/>
                </a:lnTo>
                <a:lnTo>
                  <a:pt x="40882" y="902847"/>
                </a:lnTo>
                <a:lnTo>
                  <a:pt x="26472" y="859126"/>
                </a:lnTo>
                <a:lnTo>
                  <a:pt x="15063" y="814152"/>
                </a:lnTo>
                <a:lnTo>
                  <a:pt x="6771" y="768037"/>
                </a:lnTo>
                <a:lnTo>
                  <a:pt x="1712" y="720897"/>
                </a:lnTo>
                <a:lnTo>
                  <a:pt x="0" y="67284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86961" y="2076449"/>
            <a:ext cx="0" cy="188595"/>
          </a:xfrm>
          <a:custGeom>
            <a:avLst/>
            <a:gdLst/>
            <a:ahLst/>
            <a:cxnLst/>
            <a:rect l="l" t="t" r="r" b="b"/>
            <a:pathLst>
              <a:path h="188594">
                <a:moveTo>
                  <a:pt x="0" y="0"/>
                </a:moveTo>
                <a:lnTo>
                  <a:pt x="0" y="188594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67505" y="2257805"/>
            <a:ext cx="219075" cy="0"/>
          </a:xfrm>
          <a:custGeom>
            <a:avLst/>
            <a:gdLst/>
            <a:ahLst/>
            <a:cxnLst/>
            <a:rect l="l" t="t" r="r" b="b"/>
            <a:pathLst>
              <a:path w="219075">
                <a:moveTo>
                  <a:pt x="0" y="0"/>
                </a:moveTo>
                <a:lnTo>
                  <a:pt x="219075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72078" y="2416301"/>
            <a:ext cx="219075" cy="0"/>
          </a:xfrm>
          <a:custGeom>
            <a:avLst/>
            <a:gdLst/>
            <a:ahLst/>
            <a:cxnLst/>
            <a:rect l="l" t="t" r="r" b="b"/>
            <a:pathLst>
              <a:path w="219075">
                <a:moveTo>
                  <a:pt x="219075" y="0"/>
                </a:moveTo>
                <a:lnTo>
                  <a:pt x="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2390" y="2416301"/>
            <a:ext cx="0" cy="189230"/>
          </a:xfrm>
          <a:custGeom>
            <a:avLst/>
            <a:gdLst/>
            <a:ahLst/>
            <a:cxnLst/>
            <a:rect l="l" t="t" r="r" b="b"/>
            <a:pathLst>
              <a:path h="189230">
                <a:moveTo>
                  <a:pt x="0" y="0"/>
                </a:moveTo>
                <a:lnTo>
                  <a:pt x="0" y="189229"/>
                </a:lnTo>
              </a:path>
            </a:pathLst>
          </a:custGeom>
          <a:ln w="289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51402" y="2312542"/>
            <a:ext cx="517525" cy="1240790"/>
          </a:xfrm>
          <a:custGeom>
            <a:avLst/>
            <a:gdLst/>
            <a:ahLst/>
            <a:cxnLst/>
            <a:rect l="l" t="t" r="r" b="b"/>
            <a:pathLst>
              <a:path w="517525" h="1240789">
                <a:moveTo>
                  <a:pt x="476028" y="1172516"/>
                </a:moveTo>
                <a:lnTo>
                  <a:pt x="446659" y="1184529"/>
                </a:lnTo>
                <a:lnTo>
                  <a:pt x="510667" y="1240663"/>
                </a:lnTo>
                <a:lnTo>
                  <a:pt x="514965" y="1184275"/>
                </a:lnTo>
                <a:lnTo>
                  <a:pt x="480822" y="1184275"/>
                </a:lnTo>
                <a:lnTo>
                  <a:pt x="476028" y="1172516"/>
                </a:lnTo>
                <a:close/>
              </a:path>
              <a:path w="517525" h="1240789">
                <a:moveTo>
                  <a:pt x="487836" y="1167686"/>
                </a:moveTo>
                <a:lnTo>
                  <a:pt x="476028" y="1172516"/>
                </a:lnTo>
                <a:lnTo>
                  <a:pt x="480822" y="1184275"/>
                </a:lnTo>
                <a:lnTo>
                  <a:pt x="492633" y="1179449"/>
                </a:lnTo>
                <a:lnTo>
                  <a:pt x="487836" y="1167686"/>
                </a:lnTo>
                <a:close/>
              </a:path>
              <a:path w="517525" h="1240789">
                <a:moveTo>
                  <a:pt x="517144" y="1155700"/>
                </a:moveTo>
                <a:lnTo>
                  <a:pt x="487836" y="1167686"/>
                </a:lnTo>
                <a:lnTo>
                  <a:pt x="492633" y="1179449"/>
                </a:lnTo>
                <a:lnTo>
                  <a:pt x="480822" y="1184275"/>
                </a:lnTo>
                <a:lnTo>
                  <a:pt x="514965" y="1184275"/>
                </a:lnTo>
                <a:lnTo>
                  <a:pt x="517144" y="1155700"/>
                </a:lnTo>
                <a:close/>
              </a:path>
              <a:path w="517525" h="1240789">
                <a:moveTo>
                  <a:pt x="11684" y="0"/>
                </a:moveTo>
                <a:lnTo>
                  <a:pt x="0" y="4825"/>
                </a:lnTo>
                <a:lnTo>
                  <a:pt x="476028" y="1172516"/>
                </a:lnTo>
                <a:lnTo>
                  <a:pt x="487836" y="1167686"/>
                </a:lnTo>
                <a:lnTo>
                  <a:pt x="116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56228" y="2317876"/>
            <a:ext cx="608330" cy="127000"/>
          </a:xfrm>
          <a:custGeom>
            <a:avLst/>
            <a:gdLst/>
            <a:ahLst/>
            <a:cxnLst/>
            <a:rect l="l" t="t" r="r" b="b"/>
            <a:pathLst>
              <a:path w="608329" h="127000">
                <a:moveTo>
                  <a:pt x="531849" y="95586"/>
                </a:moveTo>
                <a:lnTo>
                  <a:pt x="526923" y="127000"/>
                </a:lnTo>
                <a:lnTo>
                  <a:pt x="608076" y="101091"/>
                </a:lnTo>
                <a:lnTo>
                  <a:pt x="603084" y="97535"/>
                </a:lnTo>
                <a:lnTo>
                  <a:pt x="544322" y="97535"/>
                </a:lnTo>
                <a:lnTo>
                  <a:pt x="531849" y="95586"/>
                </a:lnTo>
                <a:close/>
              </a:path>
              <a:path w="608329" h="127000">
                <a:moveTo>
                  <a:pt x="533803" y="83128"/>
                </a:moveTo>
                <a:lnTo>
                  <a:pt x="531849" y="95586"/>
                </a:lnTo>
                <a:lnTo>
                  <a:pt x="544322" y="97535"/>
                </a:lnTo>
                <a:lnTo>
                  <a:pt x="546354" y="85089"/>
                </a:lnTo>
                <a:lnTo>
                  <a:pt x="533803" y="83128"/>
                </a:lnTo>
                <a:close/>
              </a:path>
              <a:path w="608329" h="127000">
                <a:moveTo>
                  <a:pt x="538734" y="51688"/>
                </a:moveTo>
                <a:lnTo>
                  <a:pt x="533803" y="83128"/>
                </a:lnTo>
                <a:lnTo>
                  <a:pt x="546354" y="85089"/>
                </a:lnTo>
                <a:lnTo>
                  <a:pt x="544322" y="97535"/>
                </a:lnTo>
                <a:lnTo>
                  <a:pt x="603084" y="97535"/>
                </a:lnTo>
                <a:lnTo>
                  <a:pt x="538734" y="51688"/>
                </a:lnTo>
                <a:close/>
              </a:path>
              <a:path w="608329" h="127000">
                <a:moveTo>
                  <a:pt x="2032" y="0"/>
                </a:moveTo>
                <a:lnTo>
                  <a:pt x="0" y="12446"/>
                </a:lnTo>
                <a:lnTo>
                  <a:pt x="531849" y="95586"/>
                </a:lnTo>
                <a:lnTo>
                  <a:pt x="533803" y="83128"/>
                </a:lnTo>
                <a:lnTo>
                  <a:pt x="20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09644" y="2132075"/>
            <a:ext cx="486155" cy="3169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089272" y="2118105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MS Gothic"/>
                <a:cs typeface="MS Gothic"/>
              </a:rPr>
              <a:t>R</a:t>
            </a:r>
            <a:endParaRPr sz="1000">
              <a:latin typeface="MS Gothic"/>
              <a:cs typeface="MS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17289" y="2180590"/>
            <a:ext cx="635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MS Gothic"/>
                <a:cs typeface="MS Gothic"/>
              </a:rPr>
              <a:t>1</a:t>
            </a:r>
            <a:endParaRPr sz="600">
              <a:latin typeface="MS Gothic"/>
              <a:cs typeface="MS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219955" y="3131819"/>
            <a:ext cx="486155" cy="3169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299584" y="3130423"/>
            <a:ext cx="1917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-7" baseline="5555" dirty="0">
                <a:latin typeface="MS Gothic"/>
                <a:cs typeface="MS Gothic"/>
              </a:rPr>
              <a:t>R</a:t>
            </a:r>
            <a:r>
              <a:rPr sz="1500" spc="-112" baseline="5555" dirty="0">
                <a:latin typeface="MS Gothic"/>
                <a:cs typeface="MS Gothic"/>
              </a:rPr>
              <a:t> </a:t>
            </a:r>
            <a:r>
              <a:rPr sz="600" dirty="0">
                <a:latin typeface="MS Gothic"/>
                <a:cs typeface="MS Gothic"/>
              </a:rPr>
              <a:t>2</a:t>
            </a:r>
            <a:endParaRPr sz="600">
              <a:latin typeface="MS Gothic"/>
              <a:cs typeface="MS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144011" y="2122931"/>
            <a:ext cx="821436" cy="6141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221863" y="2048611"/>
            <a:ext cx="442595" cy="5486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43100"/>
              </a:lnSpc>
              <a:spcBef>
                <a:spcPts val="90"/>
              </a:spcBef>
            </a:pPr>
            <a:r>
              <a:rPr sz="800" spc="-5" dirty="0">
                <a:latin typeface="Times New Roman"/>
                <a:cs typeface="Times New Roman"/>
              </a:rPr>
              <a:t>Reactive  N</a:t>
            </a:r>
            <a:r>
              <a:rPr sz="800" spc="-10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a</a:t>
            </a:r>
            <a:r>
              <a:rPr sz="800" spc="-5" dirty="0">
                <a:latin typeface="Times New Roman"/>
                <a:cs typeface="Times New Roman"/>
              </a:rPr>
              <a:t>r-f</a:t>
            </a:r>
            <a:r>
              <a:rPr sz="800" dirty="0">
                <a:latin typeface="Times New Roman"/>
                <a:cs typeface="Times New Roman"/>
              </a:rPr>
              <a:t>ie</a:t>
            </a:r>
            <a:r>
              <a:rPr sz="800" spc="-10" dirty="0">
                <a:latin typeface="Times New Roman"/>
                <a:cs typeface="Times New Roman"/>
              </a:rPr>
              <a:t>l</a:t>
            </a:r>
            <a:r>
              <a:rPr sz="800" dirty="0">
                <a:latin typeface="Times New Roman"/>
                <a:cs typeface="Times New Roman"/>
              </a:rPr>
              <a:t>d  </a:t>
            </a:r>
            <a:r>
              <a:rPr sz="800" spc="-5" dirty="0">
                <a:latin typeface="Times New Roman"/>
                <a:cs typeface="Times New Roman"/>
              </a:rPr>
              <a:t>region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496311" y="1780031"/>
            <a:ext cx="726948" cy="6934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574163" y="1753869"/>
            <a:ext cx="56134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Times New Roman"/>
                <a:cs typeface="Times New Roman"/>
              </a:rPr>
              <a:t>Radiative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74163" y="1922118"/>
            <a:ext cx="569595" cy="507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100"/>
              </a:spcBef>
            </a:pPr>
            <a:r>
              <a:rPr sz="1100" dirty="0">
                <a:latin typeface="Times New Roman"/>
                <a:cs typeface="Times New Roman"/>
              </a:rPr>
              <a:t>nea</a:t>
            </a:r>
            <a:r>
              <a:rPr sz="1100" spc="5" dirty="0">
                <a:latin typeface="Times New Roman"/>
                <a:cs typeface="Times New Roman"/>
              </a:rPr>
              <a:t>r</a:t>
            </a:r>
            <a:r>
              <a:rPr sz="1100" spc="-20" dirty="0">
                <a:latin typeface="Times New Roman"/>
                <a:cs typeface="Times New Roman"/>
              </a:rPr>
              <a:t>-</a:t>
            </a:r>
            <a:r>
              <a:rPr sz="1100" dirty="0">
                <a:latin typeface="Times New Roman"/>
                <a:cs typeface="Times New Roman"/>
              </a:rPr>
              <a:t>fi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dirty="0">
                <a:latin typeface="Times New Roman"/>
                <a:cs typeface="Times New Roman"/>
              </a:rPr>
              <a:t>ld  region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715255" y="3351275"/>
            <a:ext cx="1560576" cy="4602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55827" y="3246246"/>
            <a:ext cx="6339840" cy="622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45025" marR="914400" indent="-382905">
              <a:lnSpc>
                <a:spcPct val="1433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Radiative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Far-field  region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R="18415" algn="ctr">
              <a:lnSpc>
                <a:spcPct val="100000"/>
              </a:lnSpc>
              <a:spcBef>
                <a:spcPts val="1165"/>
              </a:spcBef>
            </a:pPr>
            <a:r>
              <a:rPr sz="1400" dirty="0">
                <a:latin typeface="Times New Roman"/>
                <a:cs typeface="Times New Roman"/>
              </a:rPr>
              <a:t>Figure </a:t>
            </a:r>
            <a:r>
              <a:rPr sz="1400" spc="-5" dirty="0">
                <a:latin typeface="Times New Roman"/>
                <a:cs typeface="Times New Roman"/>
              </a:rPr>
              <a:t>(2.4)</a:t>
            </a:r>
            <a:r>
              <a:rPr sz="1600" spc="-5" dirty="0">
                <a:latin typeface="Times New Roman"/>
                <a:cs typeface="Times New Roman"/>
              </a:rPr>
              <a:t>: Field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Regions</a:t>
            </a:r>
            <a:endParaRPr sz="1600">
              <a:latin typeface="Times New Roman"/>
              <a:cs typeface="Times New Roman"/>
            </a:endParaRPr>
          </a:p>
          <a:p>
            <a:pPr marL="520700" indent="-229235">
              <a:lnSpc>
                <a:spcPct val="100000"/>
              </a:lnSpc>
              <a:spcBef>
                <a:spcPts val="994"/>
              </a:spcBef>
              <a:buFont typeface="Symbol"/>
              <a:buChar char=""/>
              <a:tabLst>
                <a:tab pos="520700" algn="l"/>
                <a:tab pos="521334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Reactive Near-Field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Region</a:t>
            </a:r>
            <a:endParaRPr sz="1600">
              <a:latin typeface="Times New Roman"/>
              <a:cs typeface="Times New Roman"/>
            </a:endParaRPr>
          </a:p>
          <a:p>
            <a:pPr marL="63500" marR="58419" indent="457200" algn="just">
              <a:lnSpc>
                <a:spcPct val="144300"/>
              </a:lnSpc>
              <a:spcBef>
                <a:spcPts val="80"/>
              </a:spcBef>
            </a:pP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is defined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10" dirty="0">
                <a:latin typeface="Times New Roman"/>
                <a:cs typeface="Times New Roman"/>
              </a:rPr>
              <a:t>“that </a:t>
            </a:r>
            <a:r>
              <a:rPr sz="1400" spc="-5" dirty="0">
                <a:latin typeface="Times New Roman"/>
                <a:cs typeface="Times New Roman"/>
              </a:rPr>
              <a:t>portion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near-field </a:t>
            </a:r>
            <a:r>
              <a:rPr sz="1400" spc="-5" dirty="0">
                <a:latin typeface="Times New Roman"/>
                <a:cs typeface="Times New Roman"/>
              </a:rPr>
              <a:t>region immediately surrounding the  antenna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wherein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reactive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field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predominates.”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most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antennas,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outer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boundary</a:t>
            </a:r>
            <a:endParaRPr sz="1400">
              <a:latin typeface="Times New Roman"/>
              <a:cs typeface="Times New Roman"/>
            </a:endParaRPr>
          </a:p>
          <a:p>
            <a:pPr marL="63500" marR="55880" algn="just">
              <a:lnSpc>
                <a:spcPct val="145500"/>
              </a:lnSpc>
              <a:spcBef>
                <a:spcPts val="315"/>
              </a:spcBef>
            </a:pP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region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commonly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taken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exist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at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distance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&lt;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0.62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35" dirty="0">
                <a:latin typeface="Cambria Math"/>
                <a:cs typeface="Cambria Math"/>
              </a:rPr>
              <a:t>√D</a:t>
            </a:r>
            <a:r>
              <a:rPr sz="1500" spc="52" baseline="22222" dirty="0">
                <a:latin typeface="Cambria Math"/>
                <a:cs typeface="Cambria Math"/>
              </a:rPr>
              <a:t>3</a:t>
            </a:r>
            <a:r>
              <a:rPr sz="1400" spc="35" dirty="0">
                <a:latin typeface="Cambria Math"/>
                <a:cs typeface="Cambria Math"/>
              </a:rPr>
              <a:t>/λ</a:t>
            </a:r>
            <a:r>
              <a:rPr sz="1400" spc="310" dirty="0">
                <a:latin typeface="Cambria Math"/>
                <a:cs typeface="Cambria Math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from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  surface, where </a:t>
            </a:r>
            <a:r>
              <a:rPr sz="1400" dirty="0">
                <a:latin typeface="Times New Roman"/>
                <a:cs typeface="Times New Roman"/>
              </a:rPr>
              <a:t>λ </a:t>
            </a:r>
            <a:r>
              <a:rPr sz="1400" spc="-5" dirty="0">
                <a:latin typeface="Times New Roman"/>
                <a:cs typeface="Times New Roman"/>
              </a:rPr>
              <a:t>is the wavelength and </a:t>
            </a:r>
            <a:r>
              <a:rPr sz="1400" dirty="0">
                <a:latin typeface="Times New Roman"/>
                <a:cs typeface="Times New Roman"/>
              </a:rPr>
              <a:t>D is the </a:t>
            </a:r>
            <a:r>
              <a:rPr sz="1400" spc="-5" dirty="0">
                <a:latin typeface="Times New Roman"/>
                <a:cs typeface="Times New Roman"/>
              </a:rPr>
              <a:t>largest dimension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antenna. </a:t>
            </a:r>
            <a:r>
              <a:rPr sz="1400" spc="-10" dirty="0">
                <a:latin typeface="Times New Roman"/>
                <a:cs typeface="Times New Roman"/>
              </a:rPr>
              <a:t>“For </a:t>
            </a:r>
            <a:r>
              <a:rPr sz="1400" dirty="0">
                <a:latin typeface="Times New Roman"/>
                <a:cs typeface="Times New Roman"/>
              </a:rPr>
              <a:t>a  very short </a:t>
            </a:r>
            <a:r>
              <a:rPr sz="1400" spc="-5" dirty="0">
                <a:latin typeface="Times New Roman"/>
                <a:cs typeface="Times New Roman"/>
              </a:rPr>
              <a:t>dipole,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equivalent radiator, the outer boundary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commonly </a:t>
            </a:r>
            <a:r>
              <a:rPr sz="1400" dirty="0">
                <a:latin typeface="Times New Roman"/>
                <a:cs typeface="Times New Roman"/>
              </a:rPr>
              <a:t>taken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spc="-10" dirty="0">
                <a:latin typeface="Times New Roman"/>
                <a:cs typeface="Times New Roman"/>
              </a:rPr>
              <a:t>exist  </a:t>
            </a:r>
            <a:r>
              <a:rPr sz="1400" dirty="0">
                <a:latin typeface="Times New Roman"/>
                <a:cs typeface="Times New Roman"/>
              </a:rPr>
              <a:t>at a </a:t>
            </a:r>
            <a:r>
              <a:rPr sz="1400" spc="-5" dirty="0">
                <a:latin typeface="Times New Roman"/>
                <a:cs typeface="Times New Roman"/>
              </a:rPr>
              <a:t>distance </a:t>
            </a:r>
            <a:r>
              <a:rPr sz="1400" dirty="0">
                <a:latin typeface="Times New Roman"/>
                <a:cs typeface="Times New Roman"/>
              </a:rPr>
              <a:t>λ/2π </a:t>
            </a:r>
            <a:r>
              <a:rPr sz="1400" spc="-5" dirty="0">
                <a:latin typeface="Times New Roman"/>
                <a:cs typeface="Times New Roman"/>
              </a:rPr>
              <a:t>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antenna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surface.”</a:t>
            </a:r>
            <a:endParaRPr sz="1400">
              <a:latin typeface="Times New Roman"/>
              <a:cs typeface="Times New Roman"/>
            </a:endParaRPr>
          </a:p>
          <a:p>
            <a:pPr marL="520700" indent="-229235">
              <a:lnSpc>
                <a:spcPct val="100000"/>
              </a:lnSpc>
              <a:spcBef>
                <a:spcPts val="869"/>
              </a:spcBef>
              <a:buFont typeface="Symbol"/>
              <a:buChar char=""/>
              <a:tabLst>
                <a:tab pos="520700" algn="l"/>
                <a:tab pos="521334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Radiative near-field region</a:t>
            </a:r>
            <a:endParaRPr sz="1600">
              <a:latin typeface="Times New Roman"/>
              <a:cs typeface="Times New Roman"/>
            </a:endParaRPr>
          </a:p>
          <a:p>
            <a:pPr marL="63500" marR="55244" indent="457200" algn="just">
              <a:lnSpc>
                <a:spcPct val="143800"/>
              </a:lnSpc>
              <a:spcBef>
                <a:spcPts val="90"/>
              </a:spcBef>
            </a:pP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defined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“that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region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field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between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reactive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near-field  region and the far-field region wherein radiation fields predominate and wherein the  angular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field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distribution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dependent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upon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distance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from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antenna.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If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  </a:t>
            </a:r>
            <a:r>
              <a:rPr sz="1400" dirty="0">
                <a:latin typeface="Times New Roman"/>
                <a:cs typeface="Times New Roman"/>
              </a:rPr>
              <a:t>has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maximum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dimension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not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large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compared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wavelength,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region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may  </a:t>
            </a:r>
            <a:r>
              <a:rPr sz="1400" spc="-5" dirty="0">
                <a:latin typeface="Times New Roman"/>
                <a:cs typeface="Times New Roman"/>
              </a:rPr>
              <a:t>not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exist.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focused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infinity,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radiating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near-field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region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sometimes  </a:t>
            </a:r>
            <a:r>
              <a:rPr sz="1400" dirty="0">
                <a:latin typeface="Times New Roman"/>
                <a:cs typeface="Times New Roman"/>
              </a:rPr>
              <a:t>referred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Fresnel region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the basis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analogy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optical terminology.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 antenna has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maximum </a:t>
            </a:r>
            <a:r>
              <a:rPr sz="1400" dirty="0">
                <a:latin typeface="Times New Roman"/>
                <a:cs typeface="Times New Roman"/>
              </a:rPr>
              <a:t>overall </a:t>
            </a:r>
            <a:r>
              <a:rPr sz="1400" spc="-5" dirty="0">
                <a:latin typeface="Times New Roman"/>
                <a:cs typeface="Times New Roman"/>
              </a:rPr>
              <a:t>dimension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very small compared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 wavelength, this field region may </a:t>
            </a:r>
            <a:r>
              <a:rPr sz="1400" dirty="0">
                <a:latin typeface="Times New Roman"/>
                <a:cs typeface="Times New Roman"/>
              </a:rPr>
              <a:t>not </a:t>
            </a:r>
            <a:r>
              <a:rPr sz="1400" spc="-5" dirty="0">
                <a:latin typeface="Times New Roman"/>
                <a:cs typeface="Times New Roman"/>
              </a:rPr>
              <a:t>exist.” The inner boundary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taken to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7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65"/>
              </a:lnSpc>
            </a:pPr>
            <a:r>
              <a:rPr spc="-5" dirty="0"/>
              <a:t>Prepared </a:t>
            </a:r>
            <a:r>
              <a:rPr spc="-10" dirty="0"/>
              <a:t>by: </a:t>
            </a:r>
            <a:r>
              <a:rPr spc="-5" dirty="0"/>
              <a:t>Ayad Q.</a:t>
            </a:r>
            <a:r>
              <a:rPr spc="35" dirty="0"/>
              <a:t> </a:t>
            </a:r>
            <a:r>
              <a:rPr spc="-5" dirty="0"/>
              <a:t>Abdulkareem</a:t>
            </a:r>
          </a:p>
          <a:p>
            <a:pPr marL="753110">
              <a:lnSpc>
                <a:spcPts val="1175"/>
              </a:lnSpc>
            </a:pPr>
            <a:r>
              <a:rPr spc="-5" dirty="0"/>
              <a:t>@October.2013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85670" y="1059179"/>
            <a:ext cx="412115" cy="0"/>
          </a:xfrm>
          <a:custGeom>
            <a:avLst/>
            <a:gdLst/>
            <a:ahLst/>
            <a:cxnLst/>
            <a:rect l="l" t="t" r="r" b="b"/>
            <a:pathLst>
              <a:path w="412114">
                <a:moveTo>
                  <a:pt x="0" y="0"/>
                </a:moveTo>
                <a:lnTo>
                  <a:pt x="4117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68527" y="481075"/>
            <a:ext cx="6313805" cy="277114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65070" marR="2341245" indent="-11938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Antenna parameters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50800" marR="43180" algn="just">
              <a:lnSpc>
                <a:spcPct val="151800"/>
              </a:lnSpc>
            </a:pPr>
            <a:r>
              <a:rPr sz="1400" spc="-5" dirty="0">
                <a:latin typeface="Times New Roman"/>
                <a:cs typeface="Times New Roman"/>
              </a:rPr>
              <a:t>distance </a:t>
            </a:r>
            <a:r>
              <a:rPr sz="1400" i="1" dirty="0">
                <a:latin typeface="Times New Roman"/>
                <a:cs typeface="Times New Roman"/>
              </a:rPr>
              <a:t>R </a:t>
            </a:r>
            <a:r>
              <a:rPr sz="1400" dirty="0">
                <a:latin typeface="Cambria Math"/>
                <a:cs typeface="Cambria Math"/>
              </a:rPr>
              <a:t>≥ </a:t>
            </a:r>
            <a:r>
              <a:rPr sz="1400" dirty="0">
                <a:latin typeface="Times New Roman"/>
                <a:cs typeface="Times New Roman"/>
              </a:rPr>
              <a:t>0.62 </a:t>
            </a:r>
            <a:r>
              <a:rPr sz="1400" spc="35" dirty="0">
                <a:latin typeface="Cambria Math"/>
                <a:cs typeface="Cambria Math"/>
              </a:rPr>
              <a:t>√D</a:t>
            </a:r>
            <a:r>
              <a:rPr sz="1500" spc="52" baseline="22222" dirty="0">
                <a:latin typeface="Cambria Math"/>
                <a:cs typeface="Cambria Math"/>
              </a:rPr>
              <a:t>3</a:t>
            </a:r>
            <a:r>
              <a:rPr sz="1400" spc="35" dirty="0">
                <a:latin typeface="Cambria Math"/>
                <a:cs typeface="Cambria Math"/>
              </a:rPr>
              <a:t>/λ </a:t>
            </a:r>
            <a:r>
              <a:rPr sz="1400" dirty="0">
                <a:latin typeface="Times New Roman"/>
                <a:cs typeface="Times New Roman"/>
              </a:rPr>
              <a:t>and the </a:t>
            </a:r>
            <a:r>
              <a:rPr sz="1400" spc="-5" dirty="0">
                <a:latin typeface="Times New Roman"/>
                <a:cs typeface="Times New Roman"/>
              </a:rPr>
              <a:t>outer boundary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distance </a:t>
            </a:r>
            <a:r>
              <a:rPr sz="1400" i="1" dirty="0">
                <a:latin typeface="Times New Roman"/>
                <a:cs typeface="Times New Roman"/>
              </a:rPr>
              <a:t>R &lt; </a:t>
            </a:r>
            <a:r>
              <a:rPr sz="1400" spc="125" dirty="0">
                <a:latin typeface="Times New Roman"/>
                <a:cs typeface="Times New Roman"/>
              </a:rPr>
              <a:t>2</a:t>
            </a:r>
            <a:r>
              <a:rPr sz="1400" spc="125" dirty="0">
                <a:latin typeface="Cambria Math"/>
                <a:cs typeface="Cambria Math"/>
              </a:rPr>
              <a:t>D</a:t>
            </a:r>
            <a:r>
              <a:rPr sz="1500" spc="187" baseline="27777" dirty="0">
                <a:latin typeface="Cambria Math"/>
                <a:cs typeface="Cambria Math"/>
              </a:rPr>
              <a:t>2</a:t>
            </a:r>
            <a:r>
              <a:rPr sz="1400" i="1" spc="125" dirty="0">
                <a:latin typeface="Times New Roman"/>
                <a:cs typeface="Times New Roman"/>
              </a:rPr>
              <a:t>/</a:t>
            </a:r>
            <a:r>
              <a:rPr sz="1450" spc="125" dirty="0">
                <a:latin typeface="Lucida Sans Unicode"/>
                <a:cs typeface="Lucida Sans Unicode"/>
              </a:rPr>
              <a:t>λ </a:t>
            </a: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dirty="0">
                <a:latin typeface="Times New Roman"/>
                <a:cs typeface="Times New Roman"/>
              </a:rPr>
              <a:t>D </a:t>
            </a:r>
            <a:r>
              <a:rPr sz="1400" dirty="0">
                <a:latin typeface="Times New Roman"/>
                <a:cs typeface="Times New Roman"/>
              </a:rPr>
              <a:t>is  the </a:t>
            </a:r>
            <a:r>
              <a:rPr sz="1400" spc="-5" dirty="0">
                <a:latin typeface="Times New Roman"/>
                <a:cs typeface="Times New Roman"/>
              </a:rPr>
              <a:t>largest dimension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antenna.</a:t>
            </a:r>
            <a:endParaRPr sz="1400">
              <a:latin typeface="Times New Roman"/>
              <a:cs typeface="Times New Roman"/>
            </a:endParaRPr>
          </a:p>
          <a:p>
            <a:pPr marL="508000" indent="-229235">
              <a:lnSpc>
                <a:spcPct val="100000"/>
              </a:lnSpc>
              <a:spcBef>
                <a:spcPts val="855"/>
              </a:spcBef>
              <a:buFont typeface="Symbol"/>
              <a:buChar char=""/>
              <a:tabLst>
                <a:tab pos="508000" algn="l"/>
                <a:tab pos="508634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Far-field (Fraunhofer)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region</a:t>
            </a:r>
            <a:endParaRPr sz="1600">
              <a:latin typeface="Times New Roman"/>
              <a:cs typeface="Times New Roman"/>
            </a:endParaRPr>
          </a:p>
          <a:p>
            <a:pPr marL="50800" marR="46990" indent="457200" algn="just">
              <a:lnSpc>
                <a:spcPct val="147500"/>
              </a:lnSpc>
              <a:spcBef>
                <a:spcPts val="40"/>
              </a:spcBef>
            </a:pP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“that region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field </a:t>
            </a:r>
            <a:r>
              <a:rPr sz="1400" dirty="0">
                <a:latin typeface="Times New Roman"/>
                <a:cs typeface="Times New Roman"/>
              </a:rPr>
              <a:t>of an </a:t>
            </a:r>
            <a:r>
              <a:rPr sz="1400" spc="-5" dirty="0">
                <a:latin typeface="Times New Roman"/>
                <a:cs typeface="Times New Roman"/>
              </a:rPr>
              <a:t>antenna where the angular field  distribution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essentially independent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distance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antenna.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antenna  </a:t>
            </a:r>
            <a:r>
              <a:rPr sz="1400" dirty="0">
                <a:latin typeface="Times New Roman"/>
                <a:cs typeface="Times New Roman"/>
              </a:rPr>
              <a:t>has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5" dirty="0">
                <a:latin typeface="Times New Roman"/>
                <a:cs typeface="Times New Roman"/>
              </a:rPr>
              <a:t>maximum</a:t>
            </a:r>
            <a:r>
              <a:rPr sz="1400" spc="-55" dirty="0">
                <a:latin typeface="Lucida Sans Unicode"/>
                <a:cs typeface="Lucida Sans Unicode"/>
              </a:rPr>
              <a:t>∗</a:t>
            </a:r>
            <a:r>
              <a:rPr sz="1400" spc="-25" dirty="0">
                <a:latin typeface="Lucida Sans Unicode"/>
                <a:cs typeface="Lucida Sans Unicode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overall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dimension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D,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far-field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region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commonly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taken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exist</a:t>
            </a:r>
            <a:endParaRPr sz="140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  <a:spcBef>
                <a:spcPts val="1055"/>
              </a:spcBef>
            </a:pP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distances greater than </a:t>
            </a:r>
            <a:r>
              <a:rPr sz="1400" spc="110" dirty="0">
                <a:latin typeface="Times New Roman"/>
                <a:cs typeface="Times New Roman"/>
              </a:rPr>
              <a:t>2D</a:t>
            </a:r>
            <a:r>
              <a:rPr sz="1350" spc="165" baseline="30864" dirty="0">
                <a:latin typeface="Times New Roman"/>
                <a:cs typeface="Times New Roman"/>
              </a:rPr>
              <a:t>2</a:t>
            </a:r>
            <a:r>
              <a:rPr sz="1400" spc="110" dirty="0">
                <a:latin typeface="Times New Roman"/>
                <a:cs typeface="Times New Roman"/>
              </a:rPr>
              <a:t>/</a:t>
            </a:r>
            <a:r>
              <a:rPr sz="1400" spc="110" dirty="0">
                <a:latin typeface="Lucida Sans Unicode"/>
                <a:cs typeface="Lucida Sans Unicode"/>
              </a:rPr>
              <a:t>λ </a:t>
            </a:r>
            <a:r>
              <a:rPr sz="1400" dirty="0">
                <a:latin typeface="Times New Roman"/>
                <a:cs typeface="Times New Roman"/>
              </a:rPr>
              <a:t>from the</a:t>
            </a:r>
            <a:r>
              <a:rPr sz="1400" spc="-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antenna.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6021" y="3644177"/>
            <a:ext cx="5932497" cy="2764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8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65"/>
              </a:lnSpc>
            </a:pPr>
            <a:r>
              <a:rPr spc="-5" dirty="0"/>
              <a:t>Prepared </a:t>
            </a:r>
            <a:r>
              <a:rPr spc="-10" dirty="0"/>
              <a:t>by: </a:t>
            </a:r>
            <a:r>
              <a:rPr spc="-5" dirty="0"/>
              <a:t>Ayad Q.</a:t>
            </a:r>
            <a:r>
              <a:rPr spc="35" dirty="0"/>
              <a:t> </a:t>
            </a:r>
            <a:r>
              <a:rPr spc="-5" dirty="0"/>
              <a:t>Abdulkareem</a:t>
            </a:r>
          </a:p>
          <a:p>
            <a:pPr marL="753110">
              <a:lnSpc>
                <a:spcPts val="1175"/>
              </a:lnSpc>
            </a:pPr>
            <a:r>
              <a:rPr spc="-5" dirty="0"/>
              <a:t>@October.2013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1944</Words>
  <Application>Microsoft Office PowerPoint</Application>
  <PresentationFormat>مخصص</PresentationFormat>
  <Paragraphs>120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6" baseType="lpstr">
      <vt:lpstr>MS Gothic</vt:lpstr>
      <vt:lpstr>Calibri</vt:lpstr>
      <vt:lpstr>Cambria</vt:lpstr>
      <vt:lpstr>Cambria Math</vt:lpstr>
      <vt:lpstr>Lucida Sans Unicode</vt:lpstr>
      <vt:lpstr>Symbol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Baquba</dc:creator>
  <cp:lastModifiedBy>RAMI</cp:lastModifiedBy>
  <cp:revision>1</cp:revision>
  <dcterms:created xsi:type="dcterms:W3CDTF">2018-11-10T23:17:49Z</dcterms:created>
  <dcterms:modified xsi:type="dcterms:W3CDTF">2018-11-10T23:34:32Z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2018-11-10T00:00:00Z</vt:filetime>
  </property>
</Properties>
</file>